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70" r:id="rId3"/>
    <p:sldId id="265" r:id="rId4"/>
    <p:sldId id="262" r:id="rId5"/>
    <p:sldId id="263" r:id="rId6"/>
    <p:sldId id="264" r:id="rId7"/>
    <p:sldId id="257" r:id="rId8"/>
    <p:sldId id="258" r:id="rId9"/>
    <p:sldId id="259" r:id="rId10"/>
    <p:sldId id="266" r:id="rId11"/>
    <p:sldId id="260" r:id="rId12"/>
    <p:sldId id="267" r:id="rId13"/>
    <p:sldId id="268" r:id="rId14"/>
    <p:sldId id="26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1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7CE84F3-28C3-443E-9E96-99CF82512B78}" styleName="Style foncé 1 - Accentuation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Style foncé 1 - Accentuation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852"/>
    <p:restoredTop sz="94674"/>
  </p:normalViewPr>
  <p:slideViewPr>
    <p:cSldViewPr snapToGrid="0" snapToObjects="1">
      <p:cViewPr>
        <p:scale>
          <a:sx n="102" d="100"/>
          <a:sy n="102" d="100"/>
        </p:scale>
        <p:origin x="200" y="6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9D4858-F554-B948-B97B-8034DA0B9139}" type="datetimeFigureOut">
              <a:rPr lang="fr-FR" smtClean="0"/>
              <a:t>01/04/2020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7627A9-2408-164A-B863-0304043BE822}" type="slidenum">
              <a:rPr lang="fr-FR" smtClean="0"/>
              <a:t>‹#›</a:t>
            </a:fld>
            <a:endParaRPr lang="fr-FR"/>
          </a:p>
        </p:txBody>
      </p:sp>
    </p:spTree>
    <p:extLst>
      <p:ext uri="{BB962C8B-B14F-4D97-AF65-F5344CB8AC3E}">
        <p14:creationId xmlns:p14="http://schemas.microsoft.com/office/powerpoint/2010/main" val="772534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F7627A9-2408-164A-B863-0304043BE822}" type="slidenum">
              <a:rPr lang="fr-FR" smtClean="0"/>
              <a:t>1</a:t>
            </a:fld>
            <a:endParaRPr lang="fr-FR"/>
          </a:p>
        </p:txBody>
      </p:sp>
    </p:spTree>
    <p:extLst>
      <p:ext uri="{BB962C8B-B14F-4D97-AF65-F5344CB8AC3E}">
        <p14:creationId xmlns:p14="http://schemas.microsoft.com/office/powerpoint/2010/main" val="296841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smtClean="0"/>
              <a:t>Cliquez et modifiez le titre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smtClean="0"/>
              <a:t>Cliquez pour modifier le style des sous-titres du masque</a:t>
            </a:r>
            <a:endParaRPr lang="en-US" dirty="0"/>
          </a:p>
        </p:txBody>
      </p:sp>
      <p:sp>
        <p:nvSpPr>
          <p:cNvPr id="4" name="Date Placeholder 3"/>
          <p:cNvSpPr>
            <a:spLocks noGrp="1"/>
          </p:cNvSpPr>
          <p:nvPr>
            <p:ph type="dt" sz="half" idx="10"/>
          </p:nvPr>
        </p:nvSpPr>
        <p:spPr/>
        <p:txBody>
          <a:bodyPr/>
          <a:lstStyle/>
          <a:p>
            <a:fld id="{4721BC24-ED01-AC4A-910D-68286D91EF2E}" type="datetime1">
              <a:rPr lang="fr-FR" smtClean="0"/>
              <a:t>01/04/2020</a:t>
            </a:fld>
            <a:endParaRPr lang="en-US" dirty="0"/>
          </a:p>
        </p:txBody>
      </p:sp>
      <p:sp>
        <p:nvSpPr>
          <p:cNvPr id="5" name="Footer Placeholder 4"/>
          <p:cNvSpPr>
            <a:spLocks noGrp="1"/>
          </p:cNvSpPr>
          <p:nvPr>
            <p:ph type="ftr" sz="quarter" idx="11"/>
          </p:nvPr>
        </p:nvSpPr>
        <p:spPr/>
        <p:txBody>
          <a:bodyPr/>
          <a:lstStyle/>
          <a:p>
            <a:r>
              <a:rPr lang="en-US" smtClean="0"/>
              <a:t>Arts du Cirque - Collège A.Bonneaud</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220316DF-E4E7-214B-9FD8-C39E1E94D980}" type="datetime1">
              <a:rPr lang="fr-FR" smtClean="0"/>
              <a:t>01/04/2020</a:t>
            </a:fld>
            <a:endParaRPr lang="en-US" dirty="0"/>
          </a:p>
        </p:txBody>
      </p:sp>
      <p:sp>
        <p:nvSpPr>
          <p:cNvPr id="5" name="Footer Placeholder 4"/>
          <p:cNvSpPr>
            <a:spLocks noGrp="1"/>
          </p:cNvSpPr>
          <p:nvPr>
            <p:ph type="ftr" sz="quarter" idx="11"/>
          </p:nvPr>
        </p:nvSpPr>
        <p:spPr/>
        <p:txBody>
          <a:bodyPr/>
          <a:lstStyle/>
          <a:p>
            <a:r>
              <a:rPr lang="en-US" smtClean="0"/>
              <a:t>Arts du Cirque - Collège A.Bonneaud</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fr-FR" smtClean="0"/>
              <a:t>Cliquez et modifiez le titre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B3AC4A6-FD68-9745-9844-00D525681264}" type="datetime1">
              <a:rPr lang="fr-FR" smtClean="0"/>
              <a:t>01/04/2020</a:t>
            </a:fld>
            <a:endParaRPr lang="en-US" dirty="0"/>
          </a:p>
        </p:txBody>
      </p:sp>
      <p:sp>
        <p:nvSpPr>
          <p:cNvPr id="5" name="Footer Placeholder 4"/>
          <p:cNvSpPr>
            <a:spLocks noGrp="1"/>
          </p:cNvSpPr>
          <p:nvPr>
            <p:ph type="ftr" sz="quarter" idx="11"/>
          </p:nvPr>
        </p:nvSpPr>
        <p:spPr/>
        <p:txBody>
          <a:bodyPr/>
          <a:lstStyle/>
          <a:p>
            <a:r>
              <a:rPr lang="en-US" smtClean="0"/>
              <a:t>Arts du Cirque - Collège A.Bonneaud</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fr-FR" smtClean="0"/>
              <a:t>Cliquez et modifiez le titre</a:t>
            </a:r>
            <a:endParaRPr lang="en-US" dirty="0"/>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4937515-9E72-4A41-A33A-C61547263183}" type="datetime1">
              <a:rPr lang="fr-FR" smtClean="0"/>
              <a:t>01/04/2020</a:t>
            </a:fld>
            <a:endParaRPr lang="en-US" dirty="0"/>
          </a:p>
        </p:txBody>
      </p:sp>
      <p:sp>
        <p:nvSpPr>
          <p:cNvPr id="5" name="Footer Placeholder 4"/>
          <p:cNvSpPr>
            <a:spLocks noGrp="1"/>
          </p:cNvSpPr>
          <p:nvPr>
            <p:ph type="ftr" sz="quarter" idx="11"/>
          </p:nvPr>
        </p:nvSpPr>
        <p:spPr/>
        <p:txBody>
          <a:bodyPr/>
          <a:lstStyle/>
          <a:p>
            <a:r>
              <a:rPr lang="en-US" smtClean="0"/>
              <a:t>Arts du Cirque - Collège A.Bonneaud</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fr-FR" smtClean="0"/>
              <a:t>Cliquez et modifiez le titre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C60A7B41-F1FC-4C48-9793-ED502CD1F8D4}" type="datetime1">
              <a:rPr lang="fr-FR" smtClean="0"/>
              <a:t>01/04/2020</a:t>
            </a:fld>
            <a:endParaRPr lang="en-US" dirty="0"/>
          </a:p>
        </p:txBody>
      </p:sp>
      <p:sp>
        <p:nvSpPr>
          <p:cNvPr id="5" name="Footer Placeholder 4"/>
          <p:cNvSpPr>
            <a:spLocks noGrp="1"/>
          </p:cNvSpPr>
          <p:nvPr>
            <p:ph type="ftr" sz="quarter" idx="11"/>
          </p:nvPr>
        </p:nvSpPr>
        <p:spPr/>
        <p:txBody>
          <a:bodyPr/>
          <a:lstStyle/>
          <a:p>
            <a:r>
              <a:rPr lang="en-US" smtClean="0"/>
              <a:t>Arts du Cirque - Collège A.Bonneaud</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fr-FR" smtClean="0"/>
              <a:t>Cliquez et modifiez le titre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8442749C-FA3A-694F-B3D9-820208F924EA}" type="datetime1">
              <a:rPr lang="fr-FR" smtClean="0"/>
              <a:t>01/04/2020</a:t>
            </a:fld>
            <a:endParaRPr lang="en-US" dirty="0"/>
          </a:p>
        </p:txBody>
      </p:sp>
      <p:sp>
        <p:nvSpPr>
          <p:cNvPr id="6" name="Footer Placeholder 5"/>
          <p:cNvSpPr>
            <a:spLocks noGrp="1"/>
          </p:cNvSpPr>
          <p:nvPr>
            <p:ph type="ftr" sz="quarter" idx="11"/>
          </p:nvPr>
        </p:nvSpPr>
        <p:spPr/>
        <p:txBody>
          <a:bodyPr/>
          <a:lstStyle/>
          <a:p>
            <a:r>
              <a:rPr lang="en-US" smtClean="0"/>
              <a:t>Arts du Cirque - Collège A.Bonneaud</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fr-FR" smtClean="0"/>
              <a:t>Cliquez et modifiez le titre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1097280" y="2582334"/>
            <a:ext cx="4937760" cy="33782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6217920" y="2582334"/>
            <a:ext cx="4937760" cy="33782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595129E0-1AE2-7548-8FE0-A7D3CC6765EA}" type="datetime1">
              <a:rPr lang="fr-FR" smtClean="0"/>
              <a:t>01/04/2020</a:t>
            </a:fld>
            <a:endParaRPr lang="en-US" dirty="0"/>
          </a:p>
        </p:txBody>
      </p:sp>
      <p:sp>
        <p:nvSpPr>
          <p:cNvPr id="8" name="Footer Placeholder 7"/>
          <p:cNvSpPr>
            <a:spLocks noGrp="1"/>
          </p:cNvSpPr>
          <p:nvPr>
            <p:ph type="ftr" sz="quarter" idx="11"/>
          </p:nvPr>
        </p:nvSpPr>
        <p:spPr/>
        <p:txBody>
          <a:bodyPr/>
          <a:lstStyle/>
          <a:p>
            <a:r>
              <a:rPr lang="en-US" smtClean="0"/>
              <a:t>Arts du Cirque - Collège A.Bonneaud</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Date Placeholder 2"/>
          <p:cNvSpPr>
            <a:spLocks noGrp="1"/>
          </p:cNvSpPr>
          <p:nvPr>
            <p:ph type="dt" sz="half" idx="10"/>
          </p:nvPr>
        </p:nvSpPr>
        <p:spPr/>
        <p:txBody>
          <a:bodyPr/>
          <a:lstStyle/>
          <a:p>
            <a:fld id="{35FD819E-C2D9-5D47-BA2B-9FD4C2B32F8C}" type="datetime1">
              <a:rPr lang="fr-FR" smtClean="0"/>
              <a:t>01/04/2020</a:t>
            </a:fld>
            <a:endParaRPr lang="en-US" dirty="0"/>
          </a:p>
        </p:txBody>
      </p:sp>
      <p:sp>
        <p:nvSpPr>
          <p:cNvPr id="4" name="Footer Placeholder 3"/>
          <p:cNvSpPr>
            <a:spLocks noGrp="1"/>
          </p:cNvSpPr>
          <p:nvPr>
            <p:ph type="ftr" sz="quarter" idx="11"/>
          </p:nvPr>
        </p:nvSpPr>
        <p:spPr/>
        <p:txBody>
          <a:bodyPr/>
          <a:lstStyle/>
          <a:p>
            <a:r>
              <a:rPr lang="en-US" smtClean="0"/>
              <a:t>Arts du Cirque - Collège A.Bonneaud</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738E1AD-F75E-734B-BDA2-4BCF6D8A48D3}" type="datetime1">
              <a:rPr lang="fr-FR" smtClean="0"/>
              <a:t>01/04/2020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smtClean="0"/>
              <a:t>Arts du Cirque - Collège A.Bonneaud</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fr-FR" smtClean="0"/>
              <a:t>Cliquez et modifiez le titre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EBB7F5D-2824-E342-B1C8-18C07D170E02}" type="datetime1">
              <a:rPr lang="fr-FR" smtClean="0"/>
              <a:t>01/04/2020</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smtClean="0"/>
              <a:t>Arts du Cirque - Collège A.Bonneaud</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fr-FR" smtClean="0"/>
              <a:t>Cliquez et modifiez le titre</a:t>
            </a:r>
            <a:endParaRPr lang="en-US" dirty="0"/>
          </a:p>
        </p:txBody>
      </p:sp>
      <p:sp>
        <p:nvSpPr>
          <p:cNvPr id="3" name="Picture Placeholder 2"/>
          <p:cNvSpPr>
            <a:spLocks noGrp="1" noChangeAspect="1"/>
          </p:cNvSpPr>
          <p:nvPr>
            <p:ph type="pic" idx="1"/>
          </p:nvPr>
        </p:nvSpPr>
        <p:spPr>
          <a:xfrm>
            <a:off x="15" y="0"/>
            <a:ext cx="12191985" cy="4915076"/>
          </a:xfrm>
          <a:solidFill>
            <a:schemeClr val="accent3"/>
          </a:solid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D5016402-78E0-3843-9EDE-8902254D8ECD}" type="datetime1">
              <a:rPr lang="fr-FR" smtClean="0"/>
              <a:t>01/04/2020</a:t>
            </a:fld>
            <a:endParaRPr lang="en-US" dirty="0"/>
          </a:p>
        </p:txBody>
      </p:sp>
      <p:sp>
        <p:nvSpPr>
          <p:cNvPr id="6" name="Footer Placeholder 5"/>
          <p:cNvSpPr>
            <a:spLocks noGrp="1"/>
          </p:cNvSpPr>
          <p:nvPr>
            <p:ph type="ftr" sz="quarter" idx="11"/>
          </p:nvPr>
        </p:nvSpPr>
        <p:spPr/>
        <p:txBody>
          <a:bodyPr/>
          <a:lstStyle/>
          <a:p>
            <a:r>
              <a:rPr lang="en-US" smtClean="0"/>
              <a:t>Arts du Cirque - Collège A.Bonneaud</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fr-FR" smtClean="0"/>
              <a:t>Cliquez et modifiez le titre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1F2E7C7-D0DD-B640-B6D4-153D473CB9A7}" type="datetime1">
              <a:rPr lang="fr-FR" smtClean="0"/>
              <a:t>01/04/2020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smtClean="0"/>
              <a:t>Arts du Cirque - Collège A.Bonneaud</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slide" Target="slide4.xml"/><Relationship Id="rId5" Type="http://schemas.openxmlformats.org/officeDocument/2006/relationships/slide" Target="slide2.xml"/><Relationship Id="rId6"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3.gif"/><Relationship Id="rId4" Type="http://schemas.openxmlformats.org/officeDocument/2006/relationships/image" Target="../media/image24.gif"/><Relationship Id="rId5" Type="http://schemas.openxmlformats.org/officeDocument/2006/relationships/slide" Target="slide2.xml"/><Relationship Id="rId1" Type="http://schemas.openxmlformats.org/officeDocument/2006/relationships/slideLayout" Target="../slideLayouts/slideLayout2.xml"/><Relationship Id="rId2" Type="http://schemas.openxmlformats.org/officeDocument/2006/relationships/image" Target="../media/image22.gif"/></Relationships>
</file>

<file path=ppt/slides/_rels/slide11.xml.rels><?xml version="1.0" encoding="UTF-8" standalone="yes"?>
<Relationships xmlns="http://schemas.openxmlformats.org/package/2006/relationships"><Relationship Id="rId3" Type="http://schemas.openxmlformats.org/officeDocument/2006/relationships/image" Target="../media/image26.gif"/><Relationship Id="rId4" Type="http://schemas.openxmlformats.org/officeDocument/2006/relationships/image" Target="../media/image15.gif"/><Relationship Id="rId5" Type="http://schemas.openxmlformats.org/officeDocument/2006/relationships/image" Target="../media/image27.gif"/><Relationship Id="rId6" Type="http://schemas.openxmlformats.org/officeDocument/2006/relationships/slide" Target="slide2.xml"/><Relationship Id="rId1" Type="http://schemas.openxmlformats.org/officeDocument/2006/relationships/slideLayout" Target="../slideLayouts/slideLayout2.xml"/><Relationship Id="rId2" Type="http://schemas.openxmlformats.org/officeDocument/2006/relationships/image" Target="../media/image25.gif"/></Relationships>
</file>

<file path=ppt/slides/_rels/slide12.xml.rels><?xml version="1.0" encoding="UTF-8" standalone="yes"?>
<Relationships xmlns="http://schemas.openxmlformats.org/package/2006/relationships"><Relationship Id="rId3" Type="http://schemas.openxmlformats.org/officeDocument/2006/relationships/image" Target="../media/image29.gif"/><Relationship Id="rId4" Type="http://schemas.openxmlformats.org/officeDocument/2006/relationships/image" Target="../media/image30.gif"/><Relationship Id="rId5" Type="http://schemas.openxmlformats.org/officeDocument/2006/relationships/slide" Target="slide2.xml"/><Relationship Id="rId1" Type="http://schemas.openxmlformats.org/officeDocument/2006/relationships/slideLayout" Target="../slideLayouts/slideLayout2.xml"/><Relationship Id="rId2" Type="http://schemas.openxmlformats.org/officeDocument/2006/relationships/image" Target="../media/image28.gif"/></Relationships>
</file>

<file path=ppt/slides/_rels/slide13.xml.rels><?xml version="1.0" encoding="UTF-8" standalone="yes"?>
<Relationships xmlns="http://schemas.openxmlformats.org/package/2006/relationships"><Relationship Id="rId3" Type="http://schemas.openxmlformats.org/officeDocument/2006/relationships/image" Target="../media/image32.gif"/><Relationship Id="rId4" Type="http://schemas.openxmlformats.org/officeDocument/2006/relationships/image" Target="../media/image33.gif"/><Relationship Id="rId5" Type="http://schemas.openxmlformats.org/officeDocument/2006/relationships/slide" Target="slide2.xml"/><Relationship Id="rId1" Type="http://schemas.openxmlformats.org/officeDocument/2006/relationships/slideLayout" Target="../slideLayouts/slideLayout2.xml"/><Relationship Id="rId2" Type="http://schemas.openxmlformats.org/officeDocument/2006/relationships/image" Target="../media/image31.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slide" Target="slide2.xml"/></Relationships>
</file>

<file path=ppt/slides/_rels/slide2.xml.rels><?xml version="1.0" encoding="UTF-8" standalone="yes"?>
<Relationships xmlns="http://schemas.openxmlformats.org/package/2006/relationships"><Relationship Id="rId11" Type="http://schemas.openxmlformats.org/officeDocument/2006/relationships/slide" Target="slide4.xml"/><Relationship Id="rId12" Type="http://schemas.openxmlformats.org/officeDocument/2006/relationships/slide" Target="slide5.xml"/><Relationship Id="rId13" Type="http://schemas.openxmlformats.org/officeDocument/2006/relationships/slide" Target="slide6.xml"/><Relationship Id="rId1" Type="http://schemas.openxmlformats.org/officeDocument/2006/relationships/slideLayout" Target="../slideLayouts/slideLayout2.xml"/><Relationship Id="rId2" Type="http://schemas.openxmlformats.org/officeDocument/2006/relationships/slide" Target="slide7.xml"/><Relationship Id="rId3" Type="http://schemas.openxmlformats.org/officeDocument/2006/relationships/slide" Target="slide8.xml"/><Relationship Id="rId4" Type="http://schemas.openxmlformats.org/officeDocument/2006/relationships/slide" Target="slide9.xml"/><Relationship Id="rId5" Type="http://schemas.openxmlformats.org/officeDocument/2006/relationships/slide" Target="slide10.xml"/><Relationship Id="rId6" Type="http://schemas.openxmlformats.org/officeDocument/2006/relationships/slide" Target="slide11.xml"/><Relationship Id="rId7" Type="http://schemas.openxmlformats.org/officeDocument/2006/relationships/slide" Target="slide12.xml"/><Relationship Id="rId8" Type="http://schemas.openxmlformats.org/officeDocument/2006/relationships/slide" Target="slide13.xml"/><Relationship Id="rId9" Type="http://schemas.openxmlformats.org/officeDocument/2006/relationships/slide" Target="slide14.xml"/><Relationship Id="rId10" Type="http://schemas.openxmlformats.org/officeDocument/2006/relationships/slide" Target="slide3.xml"/></Relationships>
</file>

<file path=ppt/slides/_rels/slide3.xml.rels><?xml version="1.0" encoding="UTF-8" standalone="yes"?>
<Relationships xmlns="http://schemas.openxmlformats.org/package/2006/relationships"><Relationship Id="rId3" Type="http://schemas.openxmlformats.org/officeDocument/2006/relationships/image" Target="../media/image4.tiff"/><Relationship Id="rId4" Type="http://schemas.openxmlformats.org/officeDocument/2006/relationships/slide" Target="slide4.xml"/><Relationship Id="rId5" Type="http://schemas.openxmlformats.org/officeDocument/2006/relationships/slide" Target="slide2.xml"/><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slide" Target="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 Id="rId3"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4" Type="http://schemas.openxmlformats.org/officeDocument/2006/relationships/slide" Target="slide2.xml"/><Relationship Id="rId1" Type="http://schemas.openxmlformats.org/officeDocument/2006/relationships/slideLayout" Target="../slideLayouts/slideLayout2.xml"/><Relationship Id="rId2" Type="http://schemas.openxmlformats.org/officeDocument/2006/relationships/image" Target="../media/image7.tiff"/></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4" Type="http://schemas.openxmlformats.org/officeDocument/2006/relationships/image" Target="../media/image11.gif"/><Relationship Id="rId5" Type="http://schemas.openxmlformats.org/officeDocument/2006/relationships/image" Target="../media/image12.gif"/><Relationship Id="rId6" Type="http://schemas.openxmlformats.org/officeDocument/2006/relationships/image" Target="../media/image13.jpg"/><Relationship Id="rId7" Type="http://schemas.openxmlformats.org/officeDocument/2006/relationships/slide" Target="slide2.xml"/><Relationship Id="rId1" Type="http://schemas.openxmlformats.org/officeDocument/2006/relationships/slideLayout" Target="../slideLayouts/slideLayout2.xml"/><Relationship Id="rId2"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5.gif"/><Relationship Id="rId4" Type="http://schemas.openxmlformats.org/officeDocument/2006/relationships/image" Target="../media/image16.png"/><Relationship Id="rId5" Type="http://schemas.openxmlformats.org/officeDocument/2006/relationships/image" Target="../media/image17.gif"/><Relationship Id="rId6" Type="http://schemas.openxmlformats.org/officeDocument/2006/relationships/slide" Target="slide2.xml"/><Relationship Id="rId1" Type="http://schemas.openxmlformats.org/officeDocument/2006/relationships/slideLayout" Target="../slideLayouts/slideLayout2.xml"/><Relationship Id="rId2" Type="http://schemas.openxmlformats.org/officeDocument/2006/relationships/image" Target="../media/image14.gif"/></Relationships>
</file>

<file path=ppt/slides/_rels/slide9.xml.rels><?xml version="1.0" encoding="UTF-8" standalone="yes"?>
<Relationships xmlns="http://schemas.openxmlformats.org/package/2006/relationships"><Relationship Id="rId3" Type="http://schemas.openxmlformats.org/officeDocument/2006/relationships/image" Target="../media/image19.gif"/><Relationship Id="rId4" Type="http://schemas.openxmlformats.org/officeDocument/2006/relationships/image" Target="../media/image20.gif"/><Relationship Id="rId5" Type="http://schemas.openxmlformats.org/officeDocument/2006/relationships/image" Target="../media/image21.gif"/><Relationship Id="rId6" Type="http://schemas.openxmlformats.org/officeDocument/2006/relationships/slide" Target="slide2.xml"/><Relationship Id="rId1" Type="http://schemas.openxmlformats.org/officeDocument/2006/relationships/slideLayout" Target="../slideLayouts/slideLayout2.xml"/><Relationship Id="rId2" Type="http://schemas.openxmlformats.org/officeDocument/2006/relationships/image" Target="../media/image1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6480" y="100261"/>
            <a:ext cx="2167847" cy="2167847"/>
          </a:xfrm>
          <a:prstGeom prst="rect">
            <a:avLst/>
          </a:prstGeom>
        </p:spPr>
      </p:pic>
      <p:sp>
        <p:nvSpPr>
          <p:cNvPr id="2" name="Titre 1"/>
          <p:cNvSpPr>
            <a:spLocks noGrp="1"/>
          </p:cNvSpPr>
          <p:nvPr>
            <p:ph type="ctrTitle"/>
          </p:nvPr>
        </p:nvSpPr>
        <p:spPr>
          <a:xfrm>
            <a:off x="878315" y="2054830"/>
            <a:ext cx="10438544" cy="1273687"/>
          </a:xfrm>
        </p:spPr>
        <p:txBody>
          <a:bodyPr>
            <a:noAutofit/>
          </a:bodyPr>
          <a:lstStyle/>
          <a:p>
            <a:pPr algn="ctr"/>
            <a:r>
              <a:rPr lang="fr-FR" sz="9600" dirty="0" smtClean="0">
                <a:solidFill>
                  <a:srgbClr val="FF0000"/>
                </a:solidFill>
                <a:latin typeface="+mn-lt"/>
              </a:rPr>
              <a:t>Le Diabolo</a:t>
            </a:r>
            <a:endParaRPr lang="fr-FR" sz="9600" dirty="0">
              <a:solidFill>
                <a:srgbClr val="FF0000"/>
              </a:solidFill>
              <a:latin typeface="+mn-lt"/>
            </a:endParaRPr>
          </a:p>
        </p:txBody>
      </p:sp>
      <p:sp>
        <p:nvSpPr>
          <p:cNvPr id="3" name="Sous-titre 2"/>
          <p:cNvSpPr>
            <a:spLocks noGrp="1"/>
          </p:cNvSpPr>
          <p:nvPr>
            <p:ph type="subTitle" idx="1"/>
          </p:nvPr>
        </p:nvSpPr>
        <p:spPr>
          <a:xfrm>
            <a:off x="1012004" y="4726111"/>
            <a:ext cx="10058400" cy="863029"/>
          </a:xfrm>
        </p:spPr>
        <p:txBody>
          <a:bodyPr>
            <a:normAutofit lnSpcReduction="10000"/>
          </a:bodyPr>
          <a:lstStyle/>
          <a:p>
            <a:pPr algn="ctr"/>
            <a:r>
              <a:rPr lang="fr-FR" dirty="0" smtClean="0"/>
              <a:t>Toutes les figures sont NOMMÉES ET classées de A à D, </a:t>
            </a:r>
          </a:p>
          <a:p>
            <a:pPr algn="ctr"/>
            <a:r>
              <a:rPr lang="fr-FR" dirty="0" smtClean="0"/>
              <a:t>c’est-à-dire du plus facile au plus difficile….</a:t>
            </a:r>
            <a:endParaRPr lang="fr-FR" dirty="0"/>
          </a:p>
        </p:txBody>
      </p:sp>
      <p:sp>
        <p:nvSpPr>
          <p:cNvPr id="4" name="Espace réservé du pied de page 3"/>
          <p:cNvSpPr>
            <a:spLocks noGrp="1"/>
          </p:cNvSpPr>
          <p:nvPr>
            <p:ph type="ftr" sz="quarter" idx="11"/>
          </p:nvPr>
        </p:nvSpPr>
        <p:spPr/>
        <p:txBody>
          <a:bodyPr/>
          <a:lstStyle/>
          <a:p>
            <a:r>
              <a:rPr lang="en-US" smtClean="0"/>
              <a:t>Arts du Cirque - Collège A.Bonneaud</a:t>
            </a:r>
            <a:endParaRPr lang="en-US" dirty="0"/>
          </a:p>
        </p:txBody>
      </p:sp>
      <p:sp>
        <p:nvSpPr>
          <p:cNvPr id="6" name="ZoneTexte 5">
            <a:hlinkClick r:id="rId4" action="ppaction://hlinksldjump"/>
          </p:cNvPr>
          <p:cNvSpPr txBox="1"/>
          <p:nvPr/>
        </p:nvSpPr>
        <p:spPr>
          <a:xfrm>
            <a:off x="5173249" y="3486134"/>
            <a:ext cx="1302707" cy="369332"/>
          </a:xfrm>
          <a:prstGeom prst="rect">
            <a:avLst/>
          </a:prstGeom>
          <a:solidFill>
            <a:schemeClr val="accent1">
              <a:lumMod val="60000"/>
              <a:lumOff val="4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b="1" spc="50" dirty="0" smtClean="0">
                <a:ln w="9525" cmpd="sng">
                  <a:solidFill>
                    <a:schemeClr val="accent1"/>
                  </a:solidFill>
                  <a:prstDash val="solid"/>
                </a:ln>
                <a:solidFill>
                  <a:srgbClr val="70AD47">
                    <a:tint val="1000"/>
                  </a:srgbClr>
                </a:solidFill>
                <a:effectLst>
                  <a:glow rad="38100">
                    <a:schemeClr val="accent1">
                      <a:alpha val="40000"/>
                    </a:schemeClr>
                  </a:glow>
                </a:effectLst>
                <a:hlinkClick r:id="rId5" action="ppaction://hlinksldjump"/>
              </a:rPr>
              <a:t>Entrer</a:t>
            </a:r>
            <a:endParaRPr lang="fr-FR"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7" name="Imag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6791" y="122158"/>
            <a:ext cx="2427788" cy="2427788"/>
          </a:xfrm>
          <a:prstGeom prst="rect">
            <a:avLst/>
          </a:prstGeom>
        </p:spPr>
      </p:pic>
    </p:spTree>
    <p:extLst>
      <p:ext uri="{BB962C8B-B14F-4D97-AF65-F5344CB8AC3E}">
        <p14:creationId xmlns:p14="http://schemas.microsoft.com/office/powerpoint/2010/main" val="1971074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7280" y="2589000"/>
            <a:ext cx="1888538" cy="1888538"/>
          </a:xfrm>
        </p:spPr>
      </p:pic>
      <p:sp>
        <p:nvSpPr>
          <p:cNvPr id="4" name="Espace réservé du pied de page 3"/>
          <p:cNvSpPr>
            <a:spLocks noGrp="1"/>
          </p:cNvSpPr>
          <p:nvPr>
            <p:ph type="ftr" sz="quarter" idx="11"/>
          </p:nvPr>
        </p:nvSpPr>
        <p:spPr/>
        <p:txBody>
          <a:bodyPr/>
          <a:lstStyle/>
          <a:p>
            <a:r>
              <a:rPr lang="en-US" smtClean="0"/>
              <a:t>Arts du Cirque - Collège A.Bonneaud</a:t>
            </a:r>
            <a:endParaRPr lang="en-US" dirty="0"/>
          </a:p>
        </p:txBody>
      </p:sp>
      <p:sp>
        <p:nvSpPr>
          <p:cNvPr id="5" name="Titre 1"/>
          <p:cNvSpPr>
            <a:spLocks noGrp="1"/>
          </p:cNvSpPr>
          <p:nvPr>
            <p:ph type="title"/>
          </p:nvPr>
        </p:nvSpPr>
        <p:spPr/>
        <p:txBody>
          <a:bodyPr/>
          <a:lstStyle/>
          <a:p>
            <a:r>
              <a:rPr lang="fr-FR" dirty="0" smtClean="0"/>
              <a:t>Diabolo – figures de Niveau C (2)</a:t>
            </a:r>
            <a:endParaRPr lang="fr-FR" dirty="0"/>
          </a:p>
        </p:txBody>
      </p:sp>
      <p:sp>
        <p:nvSpPr>
          <p:cNvPr id="7" name="ZoneTexte 6"/>
          <p:cNvSpPr txBox="1"/>
          <p:nvPr/>
        </p:nvSpPr>
        <p:spPr>
          <a:xfrm>
            <a:off x="1402915" y="4985359"/>
            <a:ext cx="9507255" cy="369332"/>
          </a:xfrm>
          <a:prstGeom prst="rect">
            <a:avLst/>
          </a:prstGeom>
          <a:noFill/>
        </p:spPr>
        <p:txBody>
          <a:bodyPr wrap="square" rtlCol="0">
            <a:spAutoFit/>
          </a:bodyPr>
          <a:lstStyle/>
          <a:p>
            <a:r>
              <a:rPr lang="fr-FR" dirty="0" smtClean="0"/>
              <a:t>Baguette C                                     La chute d’eau                                            Tour autour du pied</a:t>
            </a:r>
            <a:endParaRPr lang="fr-FR" dirty="0"/>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3797" y="1847072"/>
            <a:ext cx="2630466" cy="2630466"/>
          </a:xfrm>
          <a:prstGeom prst="rect">
            <a:avLst/>
          </a:prstGeom>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2242" y="1873831"/>
            <a:ext cx="2735747" cy="2735747"/>
          </a:xfrm>
          <a:prstGeom prst="rect">
            <a:avLst/>
          </a:prstGeom>
        </p:spPr>
      </p:pic>
      <p:sp>
        <p:nvSpPr>
          <p:cNvPr id="10" name="Rectangle 9"/>
          <p:cNvSpPr/>
          <p:nvPr/>
        </p:nvSpPr>
        <p:spPr>
          <a:xfrm>
            <a:off x="9307551" y="387978"/>
            <a:ext cx="2244910" cy="369332"/>
          </a:xfrm>
          <a:prstGeom prst="rect">
            <a:avLst/>
          </a:prstGeom>
        </p:spPr>
        <p:txBody>
          <a:bodyPr wrap="none">
            <a:spAutoFit/>
          </a:bodyPr>
          <a:lstStyle/>
          <a:p>
            <a:r>
              <a:rPr lang="fr-FR" b="1" spc="50">
                <a:ln w="9525" cmpd="sng">
                  <a:solidFill>
                    <a:schemeClr val="accent1"/>
                  </a:solidFill>
                  <a:prstDash val="solid"/>
                </a:ln>
                <a:solidFill>
                  <a:srgbClr val="70AD47">
                    <a:tint val="1000"/>
                  </a:srgbClr>
                </a:solidFill>
                <a:effectLst>
                  <a:glow rad="38100">
                    <a:schemeClr val="accent1">
                      <a:alpha val="40000"/>
                    </a:schemeClr>
                  </a:glow>
                </a:effectLst>
                <a:hlinkClick r:id="rId5" action="ppaction://hlinksldjump"/>
              </a:rPr>
              <a:t>Retour au sommaire</a:t>
            </a:r>
            <a:endParaRPr lang="fr-FR"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1727149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en-US" smtClean="0"/>
              <a:t>Arts du Cirque - Collège A.Bonneaud</a:t>
            </a:r>
            <a:endParaRPr lang="en-US" dirty="0"/>
          </a:p>
        </p:txBody>
      </p:sp>
      <p:sp>
        <p:nvSpPr>
          <p:cNvPr id="5" name="Titre 1"/>
          <p:cNvSpPr>
            <a:spLocks noGrp="1"/>
          </p:cNvSpPr>
          <p:nvPr>
            <p:ph type="title"/>
          </p:nvPr>
        </p:nvSpPr>
        <p:spPr/>
        <p:txBody>
          <a:bodyPr/>
          <a:lstStyle/>
          <a:p>
            <a:r>
              <a:rPr lang="fr-FR" dirty="0" smtClean="0"/>
              <a:t>Diabolo – figures de Niveau D (1)</a:t>
            </a:r>
            <a:endParaRPr lang="fr-FR" dirty="0"/>
          </a:p>
        </p:txBody>
      </p:sp>
      <p:pic>
        <p:nvPicPr>
          <p:cNvPr id="7" name="Espace réservé du contenu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33006" y="2228178"/>
            <a:ext cx="2023573" cy="2023573"/>
          </a:xfrm>
        </p:spPr>
      </p:pic>
      <p:sp>
        <p:nvSpPr>
          <p:cNvPr id="8" name="ZoneTexte 7"/>
          <p:cNvSpPr txBox="1"/>
          <p:nvPr/>
        </p:nvSpPr>
        <p:spPr>
          <a:xfrm>
            <a:off x="713985" y="5486400"/>
            <a:ext cx="10947748" cy="369332"/>
          </a:xfrm>
          <a:prstGeom prst="rect">
            <a:avLst/>
          </a:prstGeom>
          <a:noFill/>
        </p:spPr>
        <p:txBody>
          <a:bodyPr wrap="square" rtlCol="0">
            <a:spAutoFit/>
          </a:bodyPr>
          <a:lstStyle/>
          <a:p>
            <a:r>
              <a:rPr lang="fr-FR" dirty="0" smtClean="0"/>
              <a:t>Accélérer la rotation D                          Baguette D                                          Ciseau                                             Fouet</a:t>
            </a:r>
            <a:endParaRPr lang="fr-FR" dirty="0"/>
          </a:p>
        </p:txBody>
      </p:sp>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9003" y="2141723"/>
            <a:ext cx="2062517" cy="2062517"/>
          </a:xfrm>
          <a:prstGeom prst="rect">
            <a:avLst/>
          </a:prstGeom>
        </p:spPr>
      </p:pic>
      <p:pic>
        <p:nvPicPr>
          <p:cNvPr id="12" name="Imag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463" y="1793351"/>
            <a:ext cx="2759259" cy="2759259"/>
          </a:xfrm>
          <a:prstGeom prst="rect">
            <a:avLst/>
          </a:prstGeom>
        </p:spPr>
      </p:pic>
      <p:pic>
        <p:nvPicPr>
          <p:cNvPr id="13" name="Imag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24774" y="2174676"/>
            <a:ext cx="2029564" cy="2029564"/>
          </a:xfrm>
          <a:prstGeom prst="rect">
            <a:avLst/>
          </a:prstGeom>
        </p:spPr>
      </p:pic>
      <p:sp>
        <p:nvSpPr>
          <p:cNvPr id="9" name="Rectangle 8"/>
          <p:cNvSpPr/>
          <p:nvPr/>
        </p:nvSpPr>
        <p:spPr>
          <a:xfrm>
            <a:off x="9307551" y="387978"/>
            <a:ext cx="2244910" cy="369332"/>
          </a:xfrm>
          <a:prstGeom prst="rect">
            <a:avLst/>
          </a:prstGeom>
        </p:spPr>
        <p:txBody>
          <a:bodyPr wrap="none">
            <a:spAutoFit/>
          </a:bodyPr>
          <a:lstStyle/>
          <a:p>
            <a:r>
              <a:rPr lang="fr-FR" b="1" spc="50">
                <a:ln w="9525" cmpd="sng">
                  <a:solidFill>
                    <a:schemeClr val="accent1"/>
                  </a:solidFill>
                  <a:prstDash val="solid"/>
                </a:ln>
                <a:solidFill>
                  <a:srgbClr val="70AD47">
                    <a:tint val="1000"/>
                  </a:srgbClr>
                </a:solidFill>
                <a:effectLst>
                  <a:glow rad="38100">
                    <a:schemeClr val="accent1">
                      <a:alpha val="40000"/>
                    </a:schemeClr>
                  </a:glow>
                </a:effectLst>
                <a:hlinkClick r:id="rId6" action="ppaction://hlinksldjump"/>
              </a:rPr>
              <a:t>Retour au sommaire</a:t>
            </a:r>
            <a:endParaRPr lang="fr-FR"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3341300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Diabolo – figures de Niveau D </a:t>
            </a:r>
            <a:r>
              <a:rPr lang="fr-FR" dirty="0" smtClean="0"/>
              <a:t>(2)</a:t>
            </a:r>
            <a:endParaRPr lang="fr-FR" dirty="0"/>
          </a:p>
        </p:txBody>
      </p:sp>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3225" y="2193572"/>
            <a:ext cx="2717734" cy="2717734"/>
          </a:xfrm>
        </p:spPr>
      </p:pic>
      <p:sp>
        <p:nvSpPr>
          <p:cNvPr id="4" name="Espace réservé du pied de page 3"/>
          <p:cNvSpPr>
            <a:spLocks noGrp="1"/>
          </p:cNvSpPr>
          <p:nvPr>
            <p:ph type="ftr" sz="quarter" idx="11"/>
          </p:nvPr>
        </p:nvSpPr>
        <p:spPr/>
        <p:txBody>
          <a:bodyPr/>
          <a:lstStyle/>
          <a:p>
            <a:r>
              <a:rPr lang="en-US" smtClean="0"/>
              <a:t>Arts du Cirque - Collège A.Bonneaud</a:t>
            </a:r>
            <a:endParaRPr lang="en-US" dirty="0"/>
          </a:p>
        </p:txBody>
      </p:sp>
      <p:sp>
        <p:nvSpPr>
          <p:cNvPr id="6" name="ZoneTexte 5"/>
          <p:cNvSpPr txBox="1"/>
          <p:nvPr/>
        </p:nvSpPr>
        <p:spPr>
          <a:xfrm>
            <a:off x="1353225" y="5361140"/>
            <a:ext cx="10007882" cy="369332"/>
          </a:xfrm>
          <a:prstGeom prst="rect">
            <a:avLst/>
          </a:prstGeom>
          <a:noFill/>
        </p:spPr>
        <p:txBody>
          <a:bodyPr wrap="square" rtlCol="0">
            <a:spAutoFit/>
          </a:bodyPr>
          <a:lstStyle/>
          <a:p>
            <a:r>
              <a:rPr lang="fr-FR" dirty="0" smtClean="0"/>
              <a:t>Autour du bras                                        Autour du cou                                               Grand soleil</a:t>
            </a:r>
            <a:endParaRPr lang="fr-FR" dirty="0"/>
          </a:p>
        </p:txBody>
      </p:sp>
      <p:sp>
        <p:nvSpPr>
          <p:cNvPr id="7" name="Rectangle 6"/>
          <p:cNvSpPr/>
          <p:nvPr/>
        </p:nvSpPr>
        <p:spPr>
          <a:xfrm>
            <a:off x="3557392" y="4631826"/>
            <a:ext cx="626301" cy="2794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9891" y="2013364"/>
            <a:ext cx="1745641" cy="2618462"/>
          </a:xfrm>
          <a:prstGeom prst="rect">
            <a:avLst/>
          </a:prstGeom>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3507" y="2107119"/>
            <a:ext cx="3168389" cy="3254021"/>
          </a:xfrm>
          <a:prstGeom prst="rect">
            <a:avLst/>
          </a:prstGeom>
        </p:spPr>
      </p:pic>
      <p:sp>
        <p:nvSpPr>
          <p:cNvPr id="10" name="Rectangle 9"/>
          <p:cNvSpPr/>
          <p:nvPr/>
        </p:nvSpPr>
        <p:spPr>
          <a:xfrm>
            <a:off x="9307551" y="387978"/>
            <a:ext cx="2244910" cy="369332"/>
          </a:xfrm>
          <a:prstGeom prst="rect">
            <a:avLst/>
          </a:prstGeom>
        </p:spPr>
        <p:txBody>
          <a:bodyPr wrap="none">
            <a:spAutoFit/>
          </a:bodyPr>
          <a:lstStyle/>
          <a:p>
            <a:r>
              <a:rPr lang="fr-FR" b="1" spc="50">
                <a:ln w="9525" cmpd="sng">
                  <a:solidFill>
                    <a:schemeClr val="accent1"/>
                  </a:solidFill>
                  <a:prstDash val="solid"/>
                </a:ln>
                <a:solidFill>
                  <a:srgbClr val="70AD47">
                    <a:tint val="1000"/>
                  </a:srgbClr>
                </a:solidFill>
                <a:effectLst>
                  <a:glow rad="38100">
                    <a:schemeClr val="accent1">
                      <a:alpha val="40000"/>
                    </a:schemeClr>
                  </a:glow>
                </a:effectLst>
                <a:hlinkClick r:id="rId5" action="ppaction://hlinksldjump"/>
              </a:rPr>
              <a:t>Retour au sommaire</a:t>
            </a:r>
            <a:endParaRPr lang="fr-FR"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20895192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Diabolo – figures de Niveau D </a:t>
            </a:r>
            <a:r>
              <a:rPr lang="fr-FR" dirty="0" smtClean="0"/>
              <a:t>(3)</a:t>
            </a:r>
            <a:endParaRPr lang="fr-FR" dirty="0"/>
          </a:p>
        </p:txBody>
      </p:sp>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7279" y="1737359"/>
            <a:ext cx="2559067" cy="2559067"/>
          </a:xfrm>
        </p:spPr>
      </p:pic>
      <p:sp>
        <p:nvSpPr>
          <p:cNvPr id="4" name="Espace réservé du pied de page 3"/>
          <p:cNvSpPr>
            <a:spLocks noGrp="1"/>
          </p:cNvSpPr>
          <p:nvPr>
            <p:ph type="ftr" sz="quarter" idx="11"/>
          </p:nvPr>
        </p:nvSpPr>
        <p:spPr/>
        <p:txBody>
          <a:bodyPr/>
          <a:lstStyle/>
          <a:p>
            <a:r>
              <a:rPr lang="en-US" smtClean="0"/>
              <a:t>Arts du Cirque - Collège A.Bonneaud</a:t>
            </a:r>
            <a:endParaRPr lang="en-US" dirty="0"/>
          </a:p>
        </p:txBody>
      </p:sp>
      <p:sp>
        <p:nvSpPr>
          <p:cNvPr id="6" name="ZoneTexte 5"/>
          <p:cNvSpPr txBox="1"/>
          <p:nvPr/>
        </p:nvSpPr>
        <p:spPr>
          <a:xfrm>
            <a:off x="964504" y="5273458"/>
            <a:ext cx="10609545" cy="369332"/>
          </a:xfrm>
          <a:prstGeom prst="rect">
            <a:avLst/>
          </a:prstGeom>
          <a:noFill/>
        </p:spPr>
        <p:txBody>
          <a:bodyPr wrap="square" rtlCol="0">
            <a:spAutoFit/>
          </a:bodyPr>
          <a:lstStyle/>
          <a:p>
            <a:r>
              <a:rPr lang="fr-FR" dirty="0" smtClean="0"/>
              <a:t>Tête de mort D                                                       Rebond au sol                                                          Yoyo</a:t>
            </a:r>
            <a:endParaRPr lang="fr-FR" dirty="0"/>
          </a:p>
        </p:txBody>
      </p:sp>
      <p:sp>
        <p:nvSpPr>
          <p:cNvPr id="7" name="Rectangle 6"/>
          <p:cNvSpPr/>
          <p:nvPr/>
        </p:nvSpPr>
        <p:spPr>
          <a:xfrm>
            <a:off x="3181611" y="3958225"/>
            <a:ext cx="363255" cy="338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3392673" y="3883067"/>
            <a:ext cx="638827" cy="601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9375" y="2279737"/>
            <a:ext cx="2762952" cy="2317315"/>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85187" y="1837626"/>
            <a:ext cx="2646691" cy="2646691"/>
          </a:xfrm>
          <a:prstGeom prst="rect">
            <a:avLst/>
          </a:prstGeom>
        </p:spPr>
      </p:pic>
      <p:sp>
        <p:nvSpPr>
          <p:cNvPr id="11" name="Rectangle 10"/>
          <p:cNvSpPr/>
          <p:nvPr/>
        </p:nvSpPr>
        <p:spPr>
          <a:xfrm>
            <a:off x="9307551" y="387978"/>
            <a:ext cx="2244910" cy="369332"/>
          </a:xfrm>
          <a:prstGeom prst="rect">
            <a:avLst/>
          </a:prstGeom>
        </p:spPr>
        <p:txBody>
          <a:bodyPr wrap="none">
            <a:spAutoFit/>
          </a:bodyPr>
          <a:lstStyle/>
          <a:p>
            <a:r>
              <a:rPr lang="fr-FR" b="1" spc="50">
                <a:ln w="9525" cmpd="sng">
                  <a:solidFill>
                    <a:schemeClr val="accent1"/>
                  </a:solidFill>
                  <a:prstDash val="solid"/>
                </a:ln>
                <a:solidFill>
                  <a:srgbClr val="70AD47">
                    <a:tint val="1000"/>
                  </a:srgbClr>
                </a:solidFill>
                <a:effectLst>
                  <a:glow rad="38100">
                    <a:schemeClr val="accent1">
                      <a:alpha val="40000"/>
                    </a:schemeClr>
                  </a:glow>
                </a:effectLst>
                <a:hlinkClick r:id="rId5" action="ppaction://hlinksldjump"/>
              </a:rPr>
              <a:t>Retour au sommaire</a:t>
            </a:r>
            <a:endParaRPr lang="fr-FR"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18803486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97280" y="286604"/>
            <a:ext cx="9606579" cy="713858"/>
          </a:xfrm>
        </p:spPr>
        <p:txBody>
          <a:bodyPr>
            <a:normAutofit fontScale="90000"/>
          </a:bodyPr>
          <a:lstStyle/>
          <a:p>
            <a:pPr algn="ctr"/>
            <a:r>
              <a:rPr lang="fr-FR" dirty="0" smtClean="0"/>
              <a:t>Grille de maîtrise diabolo</a:t>
            </a:r>
            <a:r>
              <a:rPr lang="fr-FR" sz="1800" dirty="0" smtClean="0"/>
              <a:t/>
            </a:r>
            <a:br>
              <a:rPr lang="fr-FR" sz="1800" dirty="0" smtClean="0"/>
            </a:br>
            <a:r>
              <a:rPr lang="fr-FR" sz="1800" b="1" dirty="0" smtClean="0"/>
              <a:t>C’est en jonglant qu’on devient jongleur</a:t>
            </a:r>
            <a:endParaRPr lang="fr-FR" b="1"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989132783"/>
              </p:ext>
            </p:extLst>
          </p:nvPr>
        </p:nvGraphicFramePr>
        <p:xfrm>
          <a:off x="935915" y="1108037"/>
          <a:ext cx="9929307" cy="4825980"/>
        </p:xfrm>
        <a:graphic>
          <a:graphicData uri="http://schemas.openxmlformats.org/drawingml/2006/table">
            <a:tbl>
              <a:tblPr>
                <a:tableStyleId>{125E5076-3810-47DD-B79F-674D7AD40C01}</a:tableStyleId>
              </a:tblPr>
              <a:tblGrid>
                <a:gridCol w="1169850"/>
                <a:gridCol w="1459566"/>
                <a:gridCol w="1460253"/>
                <a:gridCol w="1459566"/>
                <a:gridCol w="1460253"/>
                <a:gridCol w="1459566"/>
                <a:gridCol w="1460253"/>
              </a:tblGrid>
              <a:tr h="470954">
                <a:tc>
                  <a:txBody>
                    <a:bodyPr/>
                    <a:lstStyle/>
                    <a:p>
                      <a:pPr algn="ctr">
                        <a:spcAft>
                          <a:spcPts val="0"/>
                        </a:spcAft>
                      </a:pPr>
                      <a:r>
                        <a:rPr lang="fr-FR" sz="1200" b="1" dirty="0" smtClean="0">
                          <a:ln>
                            <a:noFill/>
                          </a:ln>
                          <a:solidFill>
                            <a:schemeClr val="tx1"/>
                          </a:solidFill>
                          <a:effectLst/>
                        </a:rPr>
                        <a:t>             Indicateur</a:t>
                      </a:r>
                    </a:p>
                    <a:p>
                      <a:pPr algn="l">
                        <a:spcAft>
                          <a:spcPts val="0"/>
                        </a:spcAft>
                      </a:pPr>
                      <a:endParaRPr lang="fr-FR" sz="1200" b="1" dirty="0" smtClean="0">
                        <a:ln>
                          <a:noFill/>
                        </a:ln>
                        <a:solidFill>
                          <a:schemeClr val="tx1"/>
                        </a:solidFill>
                        <a:effectLst/>
                      </a:endParaRPr>
                    </a:p>
                    <a:p>
                      <a:pPr algn="l">
                        <a:spcAft>
                          <a:spcPts val="0"/>
                        </a:spcAft>
                      </a:pPr>
                      <a:r>
                        <a:rPr lang="fr-FR" sz="1200" b="1" dirty="0" smtClean="0">
                          <a:ln>
                            <a:noFill/>
                          </a:ln>
                          <a:solidFill>
                            <a:schemeClr val="tx1"/>
                          </a:solidFill>
                          <a:effectLst/>
                        </a:rPr>
                        <a:t>Niveau</a:t>
                      </a:r>
                    </a:p>
                  </a:txBody>
                  <a:tcPr marL="29823" marR="298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6"/>
                    </a:solidFill>
                  </a:tcPr>
                </a:tc>
                <a:tc>
                  <a:txBody>
                    <a:bodyPr/>
                    <a:lstStyle/>
                    <a:p>
                      <a:pPr algn="ctr">
                        <a:spcAft>
                          <a:spcPts val="0"/>
                        </a:spcAft>
                      </a:pPr>
                      <a:r>
                        <a:rPr lang="fr-FR" sz="1100" b="1" dirty="0" smtClean="0">
                          <a:ln>
                            <a:noFill/>
                          </a:ln>
                          <a:solidFill>
                            <a:schemeClr val="tx1"/>
                          </a:solidFill>
                          <a:effectLst/>
                        </a:rPr>
                        <a:t>Orientation</a:t>
                      </a:r>
                      <a:endParaRPr lang="fr-FR" sz="1100" b="1" dirty="0">
                        <a:ln>
                          <a:noFill/>
                        </a:ln>
                        <a:solidFill>
                          <a:schemeClr val="tx1"/>
                        </a:solidFill>
                        <a:effectLst/>
                        <a:latin typeface="Courier New" charset="0"/>
                        <a:ea typeface="Times New Roman" charset="0"/>
                        <a:cs typeface="Times New Roman" charset="0"/>
                      </a:endParaRPr>
                    </a:p>
                  </a:txBody>
                  <a:tcPr marL="29823" marR="298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spcAft>
                          <a:spcPts val="0"/>
                        </a:spcAft>
                      </a:pPr>
                      <a:r>
                        <a:rPr lang="fr-FR" sz="1100" b="1" dirty="0">
                          <a:ln>
                            <a:noFill/>
                          </a:ln>
                          <a:solidFill>
                            <a:schemeClr val="tx1"/>
                          </a:solidFill>
                          <a:effectLst/>
                        </a:rPr>
                        <a:t>Equilibre</a:t>
                      </a:r>
                      <a:endParaRPr lang="fr-FR" sz="1100" b="1" dirty="0">
                        <a:ln>
                          <a:noFill/>
                        </a:ln>
                        <a:solidFill>
                          <a:schemeClr val="tx1"/>
                        </a:solidFill>
                        <a:effectLst/>
                        <a:latin typeface="Courier New" charset="0"/>
                        <a:ea typeface="Times New Roman" charset="0"/>
                        <a:cs typeface="Times New Roman" charset="0"/>
                      </a:endParaRPr>
                    </a:p>
                  </a:txBody>
                  <a:tcPr marL="29823" marR="298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spcAft>
                          <a:spcPts val="0"/>
                        </a:spcAft>
                      </a:pPr>
                      <a:r>
                        <a:rPr lang="fr-FR" sz="1100" b="1" dirty="0" smtClean="0">
                          <a:ln>
                            <a:noFill/>
                          </a:ln>
                          <a:solidFill>
                            <a:schemeClr val="tx1"/>
                          </a:solidFill>
                          <a:effectLst/>
                        </a:rPr>
                        <a:t>Contrôle</a:t>
                      </a:r>
                      <a:endParaRPr lang="fr-FR" sz="1100" b="1" dirty="0">
                        <a:ln>
                          <a:noFill/>
                        </a:ln>
                        <a:solidFill>
                          <a:schemeClr val="tx1"/>
                        </a:solidFill>
                        <a:effectLst/>
                        <a:latin typeface="Courier New" charset="0"/>
                        <a:ea typeface="Times New Roman" charset="0"/>
                        <a:cs typeface="Times New Roman" charset="0"/>
                      </a:endParaRPr>
                    </a:p>
                  </a:txBody>
                  <a:tcPr marL="29823" marR="298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spcAft>
                          <a:spcPts val="0"/>
                        </a:spcAft>
                      </a:pPr>
                      <a:r>
                        <a:rPr lang="fr-FR" sz="1100" b="1" dirty="0">
                          <a:ln>
                            <a:noFill/>
                          </a:ln>
                          <a:solidFill>
                            <a:schemeClr val="tx1"/>
                          </a:solidFill>
                          <a:effectLst/>
                        </a:rPr>
                        <a:t>Trajectoire </a:t>
                      </a:r>
                      <a:r>
                        <a:rPr lang="fr-FR" sz="1100" b="1" dirty="0" smtClean="0">
                          <a:ln>
                            <a:noFill/>
                          </a:ln>
                          <a:solidFill>
                            <a:schemeClr val="tx1"/>
                          </a:solidFill>
                          <a:effectLst/>
                        </a:rPr>
                        <a:t>du diabolo</a:t>
                      </a:r>
                      <a:endParaRPr lang="fr-FR" sz="1100" b="1" dirty="0">
                        <a:ln>
                          <a:noFill/>
                        </a:ln>
                        <a:solidFill>
                          <a:schemeClr val="tx1"/>
                        </a:solidFill>
                        <a:effectLst/>
                        <a:latin typeface="Courier New" charset="0"/>
                        <a:ea typeface="Times New Roman" charset="0"/>
                        <a:cs typeface="Times New Roman" charset="0"/>
                      </a:endParaRPr>
                    </a:p>
                  </a:txBody>
                  <a:tcPr marL="29823" marR="298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spcAft>
                          <a:spcPts val="0"/>
                        </a:spcAft>
                      </a:pPr>
                      <a:r>
                        <a:rPr lang="fr-FR" sz="1100" b="1" dirty="0" smtClean="0">
                          <a:ln>
                            <a:noFill/>
                          </a:ln>
                          <a:solidFill>
                            <a:schemeClr val="tx1"/>
                          </a:solidFill>
                          <a:effectLst/>
                        </a:rPr>
                        <a:t>Variété et difficulté des figures</a:t>
                      </a:r>
                      <a:endParaRPr lang="fr-FR" sz="1100" b="1" dirty="0">
                        <a:ln>
                          <a:noFill/>
                        </a:ln>
                        <a:solidFill>
                          <a:schemeClr val="tx1"/>
                        </a:solidFill>
                        <a:effectLst/>
                        <a:latin typeface="Courier New" charset="0"/>
                        <a:ea typeface="Times New Roman" charset="0"/>
                        <a:cs typeface="Times New Roman" charset="0"/>
                      </a:endParaRPr>
                    </a:p>
                  </a:txBody>
                  <a:tcPr marL="29823" marR="298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spcAft>
                          <a:spcPts val="0"/>
                        </a:spcAft>
                      </a:pPr>
                      <a:r>
                        <a:rPr lang="fr-FR" sz="1100" b="1" dirty="0">
                          <a:ln>
                            <a:noFill/>
                          </a:ln>
                          <a:solidFill>
                            <a:schemeClr val="tx1"/>
                          </a:solidFill>
                          <a:effectLst/>
                        </a:rPr>
                        <a:t>Réception </a:t>
                      </a:r>
                      <a:endParaRPr lang="fr-FR" sz="1100" b="1" dirty="0">
                        <a:ln>
                          <a:noFill/>
                        </a:ln>
                        <a:solidFill>
                          <a:schemeClr val="tx1"/>
                        </a:solidFill>
                        <a:effectLst/>
                        <a:latin typeface="Courier New" charset="0"/>
                        <a:ea typeface="Times New Roman" charset="0"/>
                        <a:cs typeface="Times New Roman" charset="0"/>
                      </a:endParaRPr>
                    </a:p>
                  </a:txBody>
                  <a:tcPr marL="29823" marR="298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r>
              <a:tr h="1379722">
                <a:tc>
                  <a:txBody>
                    <a:bodyPr/>
                    <a:lstStyle/>
                    <a:p>
                      <a:pPr algn="ctr">
                        <a:spcAft>
                          <a:spcPts val="0"/>
                        </a:spcAft>
                      </a:pPr>
                      <a:r>
                        <a:rPr lang="fr-FR" sz="1600" dirty="0">
                          <a:solidFill>
                            <a:srgbClr val="FF0000"/>
                          </a:solidFill>
                          <a:effectLst/>
                        </a:rPr>
                        <a:t>Niveau 0</a:t>
                      </a:r>
                      <a:endParaRPr lang="fr-FR" sz="1600" b="1" dirty="0">
                        <a:solidFill>
                          <a:srgbClr val="FF0000"/>
                        </a:solidFill>
                        <a:effectLst/>
                        <a:latin typeface="Courier New" charset="0"/>
                        <a:ea typeface="Times New Roman" charset="0"/>
                        <a:cs typeface="Times New Roman" charset="0"/>
                      </a:endParaRPr>
                    </a:p>
                  </a:txBody>
                  <a:tcPr marL="29823" marR="298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spcAft>
                          <a:spcPts val="0"/>
                        </a:spcAft>
                      </a:pPr>
                      <a:r>
                        <a:rPr lang="fr-FR" sz="1000" dirty="0" smtClean="0">
                          <a:solidFill>
                            <a:srgbClr val="FF0000"/>
                          </a:solidFill>
                          <a:effectLst/>
                        </a:rPr>
                        <a:t>Tourne dans tous les sens</a:t>
                      </a:r>
                      <a:endParaRPr lang="fr-FR" sz="1000" dirty="0">
                        <a:solidFill>
                          <a:srgbClr val="FF0000"/>
                        </a:solidFill>
                        <a:effectLst/>
                        <a:latin typeface="Courier New" charset="0"/>
                        <a:ea typeface="Times New Roman" charset="0"/>
                        <a:cs typeface="Times New Roman" charset="0"/>
                      </a:endParaRPr>
                    </a:p>
                  </a:txBody>
                  <a:tcPr marL="29823" marR="298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spcAft>
                          <a:spcPts val="0"/>
                        </a:spcAft>
                      </a:pPr>
                      <a:r>
                        <a:rPr lang="fr-FR" sz="1000" dirty="0">
                          <a:solidFill>
                            <a:srgbClr val="FF0000"/>
                          </a:solidFill>
                          <a:effectLst/>
                        </a:rPr>
                        <a:t>Se déplace tout le temps</a:t>
                      </a:r>
                      <a:endParaRPr lang="fr-FR" sz="1000" dirty="0">
                        <a:solidFill>
                          <a:srgbClr val="FF0000"/>
                        </a:solidFill>
                        <a:effectLst/>
                        <a:latin typeface="Courier New" charset="0"/>
                        <a:ea typeface="Times New Roman" charset="0"/>
                        <a:cs typeface="Times New Roman" charset="0"/>
                      </a:endParaRPr>
                    </a:p>
                  </a:txBody>
                  <a:tcPr marL="29823" marR="298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spcAft>
                          <a:spcPts val="0"/>
                        </a:spcAft>
                      </a:pPr>
                      <a:r>
                        <a:rPr lang="fr-FR" sz="1000" dirty="0" smtClean="0">
                          <a:solidFill>
                            <a:srgbClr val="FF0000"/>
                          </a:solidFill>
                          <a:effectLst/>
                        </a:rPr>
                        <a:t>Ne contrôle pas le diabolo</a:t>
                      </a:r>
                      <a:endParaRPr lang="fr-FR" sz="1000" dirty="0">
                        <a:solidFill>
                          <a:srgbClr val="FF0000"/>
                        </a:solidFill>
                        <a:effectLst/>
                        <a:latin typeface="Courier New" charset="0"/>
                        <a:ea typeface="Times New Roman" charset="0"/>
                        <a:cs typeface="Times New Roman" charset="0"/>
                      </a:endParaRPr>
                    </a:p>
                  </a:txBody>
                  <a:tcPr marL="29823" marR="298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spcAft>
                          <a:spcPts val="0"/>
                        </a:spcAft>
                      </a:pPr>
                      <a:r>
                        <a:rPr lang="fr-FR" sz="1000" dirty="0">
                          <a:solidFill>
                            <a:srgbClr val="FF0000"/>
                          </a:solidFill>
                          <a:effectLst/>
                        </a:rPr>
                        <a:t>Irrégulières, trop basses ou trop hautes, mal définies</a:t>
                      </a:r>
                      <a:endParaRPr lang="fr-FR" sz="1000" dirty="0">
                        <a:solidFill>
                          <a:srgbClr val="FF0000"/>
                        </a:solidFill>
                        <a:effectLst/>
                        <a:latin typeface="Courier New" charset="0"/>
                        <a:ea typeface="Times New Roman" charset="0"/>
                        <a:cs typeface="Times New Roman" charset="0"/>
                      </a:endParaRPr>
                    </a:p>
                  </a:txBody>
                  <a:tcPr marL="29823" marR="298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spcAft>
                          <a:spcPts val="0"/>
                        </a:spcAft>
                      </a:pPr>
                      <a:r>
                        <a:rPr lang="fr-FR" sz="1000" dirty="0" smtClean="0">
                          <a:solidFill>
                            <a:srgbClr val="FF0000"/>
                          </a:solidFill>
                          <a:effectLst/>
                        </a:rPr>
                        <a:t>Que des A </a:t>
                      </a:r>
                      <a:endParaRPr lang="fr-FR" sz="1000" dirty="0">
                        <a:solidFill>
                          <a:srgbClr val="FF0000"/>
                        </a:solidFill>
                        <a:effectLst/>
                        <a:latin typeface="Courier New" charset="0"/>
                        <a:ea typeface="Times New Roman" charset="0"/>
                        <a:cs typeface="Times New Roman" charset="0"/>
                      </a:endParaRPr>
                    </a:p>
                  </a:txBody>
                  <a:tcPr marL="29823" marR="298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spcAft>
                          <a:spcPts val="0"/>
                        </a:spcAft>
                      </a:pPr>
                      <a:r>
                        <a:rPr lang="fr-FR" sz="1000" dirty="0">
                          <a:solidFill>
                            <a:srgbClr val="FF0000"/>
                          </a:solidFill>
                          <a:effectLst/>
                        </a:rPr>
                        <a:t>Difficultés pour rattraper</a:t>
                      </a:r>
                      <a:endParaRPr lang="fr-FR" sz="1000" dirty="0">
                        <a:solidFill>
                          <a:srgbClr val="FF0000"/>
                        </a:solidFill>
                        <a:effectLst/>
                        <a:latin typeface="Courier New" charset="0"/>
                        <a:ea typeface="Times New Roman" charset="0"/>
                        <a:cs typeface="Times New Roman" charset="0"/>
                      </a:endParaRPr>
                    </a:p>
                  </a:txBody>
                  <a:tcPr marL="29823" marR="298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r>
              <a:tr h="1379722">
                <a:tc>
                  <a:txBody>
                    <a:bodyPr/>
                    <a:lstStyle/>
                    <a:p>
                      <a:pPr algn="ctr">
                        <a:spcAft>
                          <a:spcPts val="0"/>
                        </a:spcAft>
                      </a:pPr>
                      <a:r>
                        <a:rPr lang="fr-FR" sz="1600" dirty="0">
                          <a:solidFill>
                            <a:srgbClr val="FFF153"/>
                          </a:solidFill>
                          <a:effectLst/>
                        </a:rPr>
                        <a:t>Niveau 1</a:t>
                      </a:r>
                      <a:endParaRPr lang="fr-FR" sz="1600" b="1" dirty="0">
                        <a:solidFill>
                          <a:srgbClr val="FFF153"/>
                        </a:solidFill>
                        <a:effectLst/>
                        <a:latin typeface="Courier New" charset="0"/>
                        <a:ea typeface="Times New Roman" charset="0"/>
                        <a:cs typeface="Times New Roman" charset="0"/>
                      </a:endParaRPr>
                    </a:p>
                  </a:txBody>
                  <a:tcPr marL="29823" marR="298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spcAft>
                          <a:spcPts val="0"/>
                        </a:spcAft>
                      </a:pPr>
                      <a:r>
                        <a:rPr lang="fr-FR" sz="1000" dirty="0" smtClean="0">
                          <a:solidFill>
                            <a:srgbClr val="FFF153"/>
                          </a:solidFill>
                          <a:effectLst/>
                        </a:rPr>
                        <a:t>Reste à peu</a:t>
                      </a:r>
                      <a:r>
                        <a:rPr lang="fr-FR" sz="1000" baseline="0" dirty="0" smtClean="0">
                          <a:solidFill>
                            <a:srgbClr val="FFF153"/>
                          </a:solidFill>
                          <a:effectLst/>
                        </a:rPr>
                        <a:t> près orienté vers le public</a:t>
                      </a:r>
                      <a:endParaRPr lang="fr-FR" sz="1000" dirty="0">
                        <a:solidFill>
                          <a:srgbClr val="FFF153"/>
                        </a:solidFill>
                        <a:effectLst/>
                      </a:endParaRPr>
                    </a:p>
                  </a:txBody>
                  <a:tcPr marL="29823" marR="298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spcAft>
                          <a:spcPts val="0"/>
                        </a:spcAft>
                      </a:pPr>
                      <a:r>
                        <a:rPr lang="fr-FR" sz="1000" dirty="0">
                          <a:solidFill>
                            <a:srgbClr val="FFF153"/>
                          </a:solidFill>
                          <a:effectLst/>
                        </a:rPr>
                        <a:t>Se déplace 1 ou 2 fois pour rattraper des erreurs</a:t>
                      </a:r>
                      <a:endParaRPr lang="fr-FR" sz="1000" dirty="0">
                        <a:solidFill>
                          <a:srgbClr val="FFF153"/>
                        </a:solidFill>
                        <a:effectLst/>
                        <a:latin typeface="Courier New" charset="0"/>
                        <a:ea typeface="Times New Roman" charset="0"/>
                        <a:cs typeface="Times New Roman" charset="0"/>
                      </a:endParaRPr>
                    </a:p>
                  </a:txBody>
                  <a:tcPr marL="29823" marR="298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spcAft>
                          <a:spcPts val="0"/>
                        </a:spcAft>
                      </a:pPr>
                      <a:r>
                        <a:rPr lang="fr-FR" sz="1000" dirty="0" smtClean="0">
                          <a:solidFill>
                            <a:srgbClr val="FFF153"/>
                          </a:solidFill>
                          <a:effectLst/>
                        </a:rPr>
                        <a:t>Conserve le contrôle du diabolo sur des situations simples</a:t>
                      </a:r>
                      <a:endParaRPr lang="fr-FR" sz="1000" dirty="0">
                        <a:solidFill>
                          <a:srgbClr val="FFF153"/>
                        </a:solidFill>
                        <a:effectLst/>
                        <a:latin typeface="Courier New" charset="0"/>
                        <a:ea typeface="Times New Roman" charset="0"/>
                        <a:cs typeface="Times New Roman" charset="0"/>
                      </a:endParaRPr>
                    </a:p>
                  </a:txBody>
                  <a:tcPr marL="29823" marR="298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spcAft>
                          <a:spcPts val="0"/>
                        </a:spcAft>
                      </a:pPr>
                      <a:r>
                        <a:rPr lang="fr-FR" sz="1000" dirty="0">
                          <a:solidFill>
                            <a:srgbClr val="FFF153"/>
                          </a:solidFill>
                          <a:effectLst/>
                        </a:rPr>
                        <a:t>Assez régulières </a:t>
                      </a:r>
                      <a:endParaRPr lang="fr-FR" sz="1000" dirty="0">
                        <a:solidFill>
                          <a:srgbClr val="FFF153"/>
                        </a:solidFill>
                        <a:effectLst/>
                        <a:latin typeface="Courier New" charset="0"/>
                        <a:ea typeface="Times New Roman" charset="0"/>
                        <a:cs typeface="Times New Roman" charset="0"/>
                      </a:endParaRPr>
                    </a:p>
                  </a:txBody>
                  <a:tcPr marL="29823" marR="298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spcAft>
                          <a:spcPts val="0"/>
                        </a:spcAft>
                      </a:pPr>
                      <a:r>
                        <a:rPr lang="fr-FR" sz="1000" dirty="0" smtClean="0">
                          <a:solidFill>
                            <a:srgbClr val="FFF153"/>
                          </a:solidFill>
                          <a:effectLst/>
                        </a:rPr>
                        <a:t>Des A et des B</a:t>
                      </a:r>
                      <a:endParaRPr lang="fr-FR" sz="1000" dirty="0">
                        <a:solidFill>
                          <a:srgbClr val="FFF153"/>
                        </a:solidFill>
                        <a:effectLst/>
                        <a:latin typeface="Courier New" charset="0"/>
                        <a:ea typeface="Times New Roman" charset="0"/>
                        <a:cs typeface="Times New Roman" charset="0"/>
                      </a:endParaRPr>
                    </a:p>
                  </a:txBody>
                  <a:tcPr marL="29823" marR="298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spcAft>
                          <a:spcPts val="0"/>
                        </a:spcAft>
                      </a:pPr>
                      <a:r>
                        <a:rPr lang="fr-FR" sz="1000" dirty="0">
                          <a:solidFill>
                            <a:srgbClr val="FFF153"/>
                          </a:solidFill>
                          <a:effectLst/>
                        </a:rPr>
                        <a:t>Rattrape mais </a:t>
                      </a:r>
                      <a:r>
                        <a:rPr lang="fr-FR" sz="1000" dirty="0" smtClean="0">
                          <a:solidFill>
                            <a:srgbClr val="FFF153"/>
                          </a:solidFill>
                          <a:effectLst/>
                        </a:rPr>
                        <a:t>n’enchaîne pas</a:t>
                      </a:r>
                      <a:endParaRPr lang="fr-FR" sz="1000" dirty="0">
                        <a:solidFill>
                          <a:srgbClr val="FFF153"/>
                        </a:solidFill>
                        <a:effectLst/>
                        <a:latin typeface="Courier New" charset="0"/>
                        <a:ea typeface="Times New Roman" charset="0"/>
                        <a:cs typeface="Times New Roman" charset="0"/>
                      </a:endParaRPr>
                    </a:p>
                  </a:txBody>
                  <a:tcPr marL="29823" marR="298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r>
              <a:tr h="1517896">
                <a:tc>
                  <a:txBody>
                    <a:bodyPr/>
                    <a:lstStyle/>
                    <a:p>
                      <a:pPr algn="ctr">
                        <a:spcAft>
                          <a:spcPts val="0"/>
                        </a:spcAft>
                      </a:pPr>
                      <a:r>
                        <a:rPr lang="fr-FR" sz="1600" dirty="0">
                          <a:solidFill>
                            <a:srgbClr val="92D050"/>
                          </a:solidFill>
                          <a:effectLst/>
                        </a:rPr>
                        <a:t>Niveau 2</a:t>
                      </a:r>
                      <a:endParaRPr lang="fr-FR" sz="1600" b="1" dirty="0">
                        <a:solidFill>
                          <a:srgbClr val="92D050"/>
                        </a:solidFill>
                        <a:effectLst/>
                        <a:latin typeface="Courier New" charset="0"/>
                        <a:ea typeface="Times New Roman" charset="0"/>
                        <a:cs typeface="Times New Roman" charset="0"/>
                      </a:endParaRPr>
                    </a:p>
                  </a:txBody>
                  <a:tcPr marL="29823" marR="298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spcAft>
                          <a:spcPts val="0"/>
                        </a:spcAft>
                      </a:pPr>
                      <a:r>
                        <a:rPr lang="fr-FR" sz="1000" dirty="0" smtClean="0">
                          <a:solidFill>
                            <a:srgbClr val="92D050"/>
                          </a:solidFill>
                          <a:effectLst/>
                        </a:rPr>
                        <a:t>Toujours face au public</a:t>
                      </a:r>
                      <a:endParaRPr lang="fr-FR" sz="1000" dirty="0">
                        <a:solidFill>
                          <a:srgbClr val="92D050"/>
                        </a:solidFill>
                        <a:effectLst/>
                        <a:latin typeface="Courier New" charset="0"/>
                        <a:ea typeface="Times New Roman" charset="0"/>
                        <a:cs typeface="Times New Roman" charset="0"/>
                      </a:endParaRPr>
                    </a:p>
                  </a:txBody>
                  <a:tcPr marL="29823" marR="298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spcAft>
                          <a:spcPts val="0"/>
                        </a:spcAft>
                      </a:pPr>
                      <a:r>
                        <a:rPr lang="fr-FR" sz="1000" dirty="0">
                          <a:solidFill>
                            <a:srgbClr val="92D050"/>
                          </a:solidFill>
                          <a:effectLst/>
                        </a:rPr>
                        <a:t>Posture équilibrée : </a:t>
                      </a:r>
                      <a:r>
                        <a:rPr lang="fr-FR" sz="1000" dirty="0" smtClean="0">
                          <a:solidFill>
                            <a:srgbClr val="92D050"/>
                          </a:solidFill>
                          <a:effectLst/>
                        </a:rPr>
                        <a:t>jambes </a:t>
                      </a:r>
                      <a:r>
                        <a:rPr lang="fr-FR" sz="1000" dirty="0">
                          <a:solidFill>
                            <a:srgbClr val="92D050"/>
                          </a:solidFill>
                          <a:effectLst/>
                        </a:rPr>
                        <a:t>et buste </a:t>
                      </a:r>
                      <a:r>
                        <a:rPr lang="fr-FR" sz="1000" dirty="0" smtClean="0">
                          <a:solidFill>
                            <a:srgbClr val="92D050"/>
                          </a:solidFill>
                          <a:effectLst/>
                        </a:rPr>
                        <a:t>droits</a:t>
                      </a:r>
                      <a:endParaRPr lang="fr-FR" sz="1000" dirty="0">
                        <a:solidFill>
                          <a:srgbClr val="92D050"/>
                        </a:solidFill>
                        <a:effectLst/>
                        <a:latin typeface="Courier New" charset="0"/>
                        <a:ea typeface="Times New Roman" charset="0"/>
                        <a:cs typeface="Times New Roman" charset="0"/>
                      </a:endParaRPr>
                    </a:p>
                  </a:txBody>
                  <a:tcPr marL="29823" marR="298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spcAft>
                          <a:spcPts val="0"/>
                        </a:spcAft>
                      </a:pPr>
                      <a:r>
                        <a:rPr lang="fr-FR" sz="1000" dirty="0" smtClean="0">
                          <a:solidFill>
                            <a:srgbClr val="92D050"/>
                          </a:solidFill>
                          <a:effectLst/>
                        </a:rPr>
                        <a:t>Conserve le contrôle et réalise des figures compliquées</a:t>
                      </a:r>
                      <a:endParaRPr lang="fr-FR" sz="1000" dirty="0">
                        <a:solidFill>
                          <a:srgbClr val="92D050"/>
                        </a:solidFill>
                        <a:effectLst/>
                        <a:latin typeface="Courier New" charset="0"/>
                        <a:ea typeface="Times New Roman" charset="0"/>
                        <a:cs typeface="Times New Roman" charset="0"/>
                      </a:endParaRPr>
                    </a:p>
                  </a:txBody>
                  <a:tcPr marL="29823" marR="298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spcAft>
                          <a:spcPts val="0"/>
                        </a:spcAft>
                      </a:pPr>
                      <a:r>
                        <a:rPr lang="fr-FR" sz="1000" dirty="0">
                          <a:solidFill>
                            <a:srgbClr val="92D050"/>
                          </a:solidFill>
                          <a:effectLst/>
                        </a:rPr>
                        <a:t>Parfaitement régulières</a:t>
                      </a:r>
                      <a:endParaRPr lang="fr-FR" sz="1000" dirty="0">
                        <a:solidFill>
                          <a:srgbClr val="92D050"/>
                        </a:solidFill>
                        <a:effectLst/>
                        <a:latin typeface="Courier New" charset="0"/>
                        <a:ea typeface="Times New Roman" charset="0"/>
                        <a:cs typeface="Times New Roman" charset="0"/>
                      </a:endParaRPr>
                    </a:p>
                  </a:txBody>
                  <a:tcPr marL="29823" marR="298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spcAft>
                          <a:spcPts val="0"/>
                        </a:spcAft>
                      </a:pPr>
                      <a:r>
                        <a:rPr lang="fr-FR" sz="1000" smtClean="0">
                          <a:solidFill>
                            <a:srgbClr val="92D050"/>
                          </a:solidFill>
                          <a:effectLst/>
                        </a:rPr>
                        <a:t>Des C voire des D </a:t>
                      </a:r>
                      <a:endParaRPr lang="fr-FR" sz="1000" dirty="0">
                        <a:solidFill>
                          <a:srgbClr val="92D050"/>
                        </a:solidFill>
                        <a:effectLst/>
                        <a:latin typeface="Courier New" charset="0"/>
                        <a:ea typeface="Times New Roman" charset="0"/>
                        <a:cs typeface="Times New Roman" charset="0"/>
                      </a:endParaRPr>
                    </a:p>
                  </a:txBody>
                  <a:tcPr marL="29823" marR="298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spcAft>
                          <a:spcPts val="0"/>
                        </a:spcAft>
                      </a:pPr>
                      <a:r>
                        <a:rPr lang="fr-FR" sz="1000" dirty="0" smtClean="0">
                          <a:solidFill>
                            <a:srgbClr val="92D050"/>
                          </a:solidFill>
                          <a:effectLst/>
                        </a:rPr>
                        <a:t>Rattrape et enchaîne</a:t>
                      </a:r>
                      <a:r>
                        <a:rPr lang="fr-FR" sz="1000" dirty="0">
                          <a:solidFill>
                            <a:srgbClr val="92D050"/>
                          </a:solidFill>
                          <a:effectLst/>
                        </a:rPr>
                        <a:t> </a:t>
                      </a:r>
                      <a:endParaRPr lang="fr-FR" sz="1000" dirty="0">
                        <a:solidFill>
                          <a:srgbClr val="92D050"/>
                        </a:solidFill>
                        <a:effectLst/>
                        <a:latin typeface="Courier New" charset="0"/>
                        <a:ea typeface="Times New Roman" charset="0"/>
                        <a:cs typeface="Times New Roman" charset="0"/>
                      </a:endParaRPr>
                    </a:p>
                  </a:txBody>
                  <a:tcPr marL="29823" marR="298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r>
            </a:tbl>
          </a:graphicData>
        </a:graphic>
      </p:graphicFrame>
      <p:sp>
        <p:nvSpPr>
          <p:cNvPr id="4" name="Espace réservé du pied de page 3"/>
          <p:cNvSpPr>
            <a:spLocks noGrp="1"/>
          </p:cNvSpPr>
          <p:nvPr>
            <p:ph type="ftr" sz="quarter" idx="11"/>
          </p:nvPr>
        </p:nvSpPr>
        <p:spPr/>
        <p:txBody>
          <a:bodyPr/>
          <a:lstStyle/>
          <a:p>
            <a:r>
              <a:rPr lang="en-US" smtClean="0"/>
              <a:t>Arts du Cirque - Collège A.Bonneaud</a:t>
            </a:r>
            <a:endParaRPr lang="en-US" dirty="0"/>
          </a:p>
        </p:txBody>
      </p:sp>
      <p:sp>
        <p:nvSpPr>
          <p:cNvPr id="6" name="Text Box 1"/>
          <p:cNvSpPr txBox="1">
            <a:spLocks noChangeArrowheads="1"/>
          </p:cNvSpPr>
          <p:nvPr/>
        </p:nvSpPr>
        <p:spPr bwMode="auto">
          <a:xfrm>
            <a:off x="104775" y="-547688"/>
            <a:ext cx="8502650" cy="457200"/>
          </a:xfrm>
          <a:prstGeom prst="rect">
            <a:avLst/>
          </a:prstGeom>
          <a:solidFill>
            <a:srgbClr val="FFFFFF"/>
          </a:solidFill>
          <a:ln w="9525">
            <a:solidFill>
              <a:srgbClr val="FFFFFF"/>
            </a:solidFill>
            <a:miter lim="800000"/>
            <a:headEnd/>
            <a:tailEnd/>
          </a:ln>
        </p:spPr>
        <p:txBody>
          <a:bodyPr vert="horz" wrap="square" lIns="91440" tIns="45720" rIns="91440" bIns="0" numCol="1" anchor="t" anchorCtr="0" compatLnSpc="1">
            <a:prstTxWarp prst="textNoShape">
              <a:avLst/>
            </a:prstTxWarp>
          </a:bodyPr>
          <a:lstStyle/>
          <a:p>
            <a:endParaRPr lang="fr-FR"/>
          </a:p>
        </p:txBody>
      </p:sp>
      <p:sp>
        <p:nvSpPr>
          <p:cNvPr id="3" name="ZoneTexte 2"/>
          <p:cNvSpPr txBox="1"/>
          <p:nvPr/>
        </p:nvSpPr>
        <p:spPr>
          <a:xfrm>
            <a:off x="2588821" y="5934017"/>
            <a:ext cx="8276401" cy="276999"/>
          </a:xfrm>
          <a:prstGeom prst="rect">
            <a:avLst/>
          </a:prstGeom>
          <a:noFill/>
        </p:spPr>
        <p:txBody>
          <a:bodyPr wrap="square" rtlCol="0">
            <a:spAutoFit/>
          </a:bodyPr>
          <a:lstStyle/>
          <a:p>
            <a:pPr algn="r"/>
            <a:r>
              <a:rPr lang="fr-FR" sz="1200" i="1" dirty="0" smtClean="0"/>
              <a:t>Plus de figures sur </a:t>
            </a:r>
            <a:r>
              <a:rPr lang="fr-FR" sz="1200" i="1" dirty="0" err="1" smtClean="0"/>
              <a:t>diabolotricks.com</a:t>
            </a:r>
            <a:endParaRPr lang="fr-FR" sz="1200" i="1" dirty="0"/>
          </a:p>
        </p:txBody>
      </p:sp>
      <p:sp>
        <p:nvSpPr>
          <p:cNvPr id="7" name="Rectangle 6"/>
          <p:cNvSpPr/>
          <p:nvPr/>
        </p:nvSpPr>
        <p:spPr>
          <a:xfrm>
            <a:off x="9307551" y="387978"/>
            <a:ext cx="2244910" cy="369332"/>
          </a:xfrm>
          <a:prstGeom prst="rect">
            <a:avLst/>
          </a:prstGeom>
        </p:spPr>
        <p:txBody>
          <a:bodyPr wrap="none">
            <a:spAutoFit/>
          </a:bodyPr>
          <a:lstStyle/>
          <a:p>
            <a:r>
              <a:rPr lang="fr-FR" b="1" spc="50">
                <a:ln w="9525" cmpd="sng">
                  <a:solidFill>
                    <a:schemeClr val="accent1"/>
                  </a:solidFill>
                  <a:prstDash val="solid"/>
                </a:ln>
                <a:solidFill>
                  <a:srgbClr val="70AD47">
                    <a:tint val="1000"/>
                  </a:srgbClr>
                </a:solidFill>
                <a:effectLst>
                  <a:glow rad="38100">
                    <a:schemeClr val="accent1">
                      <a:alpha val="40000"/>
                    </a:schemeClr>
                  </a:glow>
                </a:effectLst>
                <a:hlinkClick r:id="rId3" action="ppaction://hlinksldjump"/>
              </a:rPr>
              <a:t>Retour au sommaire</a:t>
            </a:r>
            <a:endParaRPr lang="fr-FR"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16377453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286603"/>
            <a:ext cx="10058400" cy="1050647"/>
          </a:xfrm>
        </p:spPr>
        <p:txBody>
          <a:bodyPr/>
          <a:lstStyle/>
          <a:p>
            <a:r>
              <a:rPr lang="fr-FR" dirty="0" smtClean="0"/>
              <a:t>Le diabolo </a:t>
            </a:r>
            <a:r>
              <a:rPr lang="fr-FR" dirty="0" smtClean="0"/>
              <a:t>- Sommaire</a:t>
            </a:r>
            <a:endParaRPr lang="fr-FR"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260914168"/>
              </p:ext>
            </p:extLst>
          </p:nvPr>
        </p:nvGraphicFramePr>
        <p:xfrm>
          <a:off x="1097280" y="2905929"/>
          <a:ext cx="10058400" cy="2721499"/>
        </p:xfrm>
        <a:graphic>
          <a:graphicData uri="http://schemas.openxmlformats.org/drawingml/2006/table">
            <a:tbl>
              <a:tblPr firstRow="1" bandRow="1">
                <a:tableStyleId>{5C22544A-7EE6-4342-B048-85BDC9FD1C3A}</a:tableStyleId>
              </a:tblPr>
              <a:tblGrid>
                <a:gridCol w="2514600"/>
                <a:gridCol w="2514600"/>
                <a:gridCol w="2514600"/>
                <a:gridCol w="2514600"/>
              </a:tblGrid>
              <a:tr h="388786">
                <a:tc>
                  <a:txBody>
                    <a:bodyPr/>
                    <a:lstStyle/>
                    <a:p>
                      <a:pPr algn="ctr"/>
                      <a:r>
                        <a:rPr lang="fr-FR" dirty="0" smtClean="0"/>
                        <a:t>Figures A</a:t>
                      </a:r>
                      <a:endParaRPr lang="fr-FR" dirty="0"/>
                    </a:p>
                  </a:txBody>
                  <a:tcPr/>
                </a:tc>
                <a:tc>
                  <a:txBody>
                    <a:bodyPr/>
                    <a:lstStyle/>
                    <a:p>
                      <a:pPr algn="ctr"/>
                      <a:r>
                        <a:rPr lang="fr-FR" dirty="0" smtClean="0"/>
                        <a:t>Figures B</a:t>
                      </a:r>
                      <a:endParaRPr lang="fr-FR" dirty="0"/>
                    </a:p>
                  </a:txBody>
                  <a:tcPr/>
                </a:tc>
                <a:tc>
                  <a:txBody>
                    <a:bodyPr/>
                    <a:lstStyle/>
                    <a:p>
                      <a:pPr algn="ctr"/>
                      <a:r>
                        <a:rPr lang="fr-FR" dirty="0" smtClean="0"/>
                        <a:t>Figures C</a:t>
                      </a:r>
                      <a:endParaRPr lang="fr-FR" dirty="0"/>
                    </a:p>
                  </a:txBody>
                  <a:tcPr/>
                </a:tc>
                <a:tc>
                  <a:txBody>
                    <a:bodyPr/>
                    <a:lstStyle/>
                    <a:p>
                      <a:pPr algn="ctr"/>
                      <a:r>
                        <a:rPr lang="fr-FR" dirty="0" smtClean="0"/>
                        <a:t>Figures D</a:t>
                      </a:r>
                      <a:endParaRPr lang="fr-FR" dirty="0"/>
                    </a:p>
                  </a:txBody>
                  <a:tcPr/>
                </a:tc>
              </a:tr>
              <a:tr h="2332713">
                <a:tc>
                  <a:txBody>
                    <a:bodyPr/>
                    <a:lstStyle/>
                    <a:p>
                      <a:pPr algn="ctr"/>
                      <a:r>
                        <a:rPr lang="fr-FR" sz="1400" dirty="0" smtClean="0">
                          <a:hlinkClick r:id="rId2" action="ppaction://hlinksldjump"/>
                        </a:rPr>
                        <a:t>Démarrer</a:t>
                      </a:r>
                      <a:r>
                        <a:rPr lang="fr-FR" sz="1400" baseline="0" dirty="0" smtClean="0">
                          <a:hlinkClick r:id="rId2" action="ppaction://hlinksldjump"/>
                        </a:rPr>
                        <a:t> depuis le sol</a:t>
                      </a:r>
                    </a:p>
                    <a:p>
                      <a:pPr algn="ctr"/>
                      <a:r>
                        <a:rPr lang="fr-FR" sz="1400" baseline="0" dirty="0" smtClean="0">
                          <a:hlinkClick r:id="rId2" action="ppaction://hlinksldjump"/>
                        </a:rPr>
                        <a:t>Maintenir la rotation</a:t>
                      </a:r>
                    </a:p>
                    <a:p>
                      <a:pPr algn="ctr"/>
                      <a:r>
                        <a:rPr lang="fr-FR" sz="1400" baseline="0" dirty="0" smtClean="0">
                          <a:hlinkClick r:id="rId2" action="ppaction://hlinksldjump"/>
                        </a:rPr>
                        <a:t>Soleil A</a:t>
                      </a:r>
                    </a:p>
                    <a:p>
                      <a:pPr algn="ctr"/>
                      <a:r>
                        <a:rPr lang="fr-FR" sz="1400" baseline="0" dirty="0" smtClean="0">
                          <a:hlinkClick r:id="rId2" action="ppaction://hlinksldjump"/>
                        </a:rPr>
                        <a:t>Lancer A</a:t>
                      </a:r>
                      <a:endParaRPr lang="fr-FR" sz="1400" dirty="0"/>
                    </a:p>
                  </a:txBody>
                  <a:tcPr anchor="ctr"/>
                </a:tc>
                <a:tc>
                  <a:txBody>
                    <a:bodyPr/>
                    <a:lstStyle/>
                    <a:p>
                      <a:pPr algn="ctr"/>
                      <a:r>
                        <a:rPr lang="fr-FR" sz="1400" dirty="0" smtClean="0">
                          <a:hlinkClick r:id="rId3" action="ppaction://hlinksldjump"/>
                        </a:rPr>
                        <a:t>Départ rapide</a:t>
                      </a:r>
                    </a:p>
                    <a:p>
                      <a:pPr algn="ctr"/>
                      <a:r>
                        <a:rPr lang="fr-FR" sz="1400" dirty="0" smtClean="0">
                          <a:hlinkClick r:id="rId3" action="ppaction://hlinksldjump"/>
                        </a:rPr>
                        <a:t>Accélérer la rotation B</a:t>
                      </a:r>
                    </a:p>
                    <a:p>
                      <a:pPr algn="ctr"/>
                      <a:r>
                        <a:rPr lang="fr-FR" sz="1400" dirty="0" smtClean="0">
                          <a:hlinkClick r:id="rId3" action="ppaction://hlinksldjump"/>
                        </a:rPr>
                        <a:t>Trapèze B</a:t>
                      </a:r>
                    </a:p>
                    <a:p>
                      <a:pPr algn="ctr"/>
                      <a:r>
                        <a:rPr lang="fr-FR" sz="1400" dirty="0" smtClean="0">
                          <a:hlinkClick r:id="rId3" action="ppaction://hlinksldjump"/>
                        </a:rPr>
                        <a:t>Sauts de puce</a:t>
                      </a:r>
                      <a:endParaRPr lang="fr-FR" sz="1400" dirty="0"/>
                    </a:p>
                  </a:txBody>
                  <a:tcPr anchor="ctr"/>
                </a:tc>
                <a:tc>
                  <a:txBody>
                    <a:bodyPr/>
                    <a:lstStyle/>
                    <a:p>
                      <a:pPr algn="ctr"/>
                      <a:r>
                        <a:rPr lang="fr-FR" sz="1400" dirty="0" smtClean="0">
                          <a:hlinkClick r:id="rId4" action="ppaction://hlinksldjump"/>
                        </a:rPr>
                        <a:t>Ascenseur</a:t>
                      </a:r>
                    </a:p>
                    <a:p>
                      <a:pPr algn="ctr"/>
                      <a:r>
                        <a:rPr lang="fr-FR" sz="1400" dirty="0" smtClean="0">
                          <a:hlinkClick r:id="rId4" action="ppaction://hlinksldjump"/>
                        </a:rPr>
                        <a:t>Tête de mort C</a:t>
                      </a:r>
                    </a:p>
                    <a:p>
                      <a:pPr algn="ctr"/>
                      <a:r>
                        <a:rPr lang="fr-FR" sz="1400" dirty="0" smtClean="0">
                          <a:hlinkClick r:id="rId4" action="ppaction://hlinksldjump"/>
                        </a:rPr>
                        <a:t>Trapèze alterné</a:t>
                      </a:r>
                    </a:p>
                    <a:p>
                      <a:pPr algn="ctr"/>
                      <a:r>
                        <a:rPr lang="fr-FR" sz="1400" dirty="0" err="1" smtClean="0">
                          <a:hlinkClick r:id="rId4" action="ppaction://hlinksldjump"/>
                        </a:rPr>
                        <a:t>Chinese</a:t>
                      </a:r>
                      <a:r>
                        <a:rPr lang="fr-FR" sz="1400" dirty="0" smtClean="0">
                          <a:hlinkClick r:id="rId4" action="ppaction://hlinksldjump"/>
                        </a:rPr>
                        <a:t> suicide</a:t>
                      </a:r>
                      <a:endParaRPr lang="fr-FR" sz="1400" dirty="0" smtClean="0"/>
                    </a:p>
                    <a:p>
                      <a:pPr algn="ctr"/>
                      <a:r>
                        <a:rPr lang="fr-FR" sz="1400" dirty="0" smtClean="0">
                          <a:hlinkClick r:id="rId5" action="ppaction://hlinksldjump"/>
                        </a:rPr>
                        <a:t>Baguette C</a:t>
                      </a:r>
                    </a:p>
                    <a:p>
                      <a:pPr algn="ctr"/>
                      <a:r>
                        <a:rPr lang="fr-FR" sz="1400" dirty="0" smtClean="0">
                          <a:hlinkClick r:id="rId5" action="ppaction://hlinksldjump"/>
                        </a:rPr>
                        <a:t>La chute d’eau</a:t>
                      </a:r>
                    </a:p>
                    <a:p>
                      <a:pPr algn="ctr"/>
                      <a:r>
                        <a:rPr lang="fr-FR" sz="1400" dirty="0" smtClean="0">
                          <a:hlinkClick r:id="rId5" action="ppaction://hlinksldjump"/>
                        </a:rPr>
                        <a:t>Tour autour du pied</a:t>
                      </a:r>
                      <a:endParaRPr lang="fr-FR" sz="1400" dirty="0" smtClean="0"/>
                    </a:p>
                  </a:txBody>
                  <a:tcPr anchor="ctr"/>
                </a:tc>
                <a:tc>
                  <a:txBody>
                    <a:bodyPr/>
                    <a:lstStyle/>
                    <a:p>
                      <a:pPr algn="ctr"/>
                      <a:r>
                        <a:rPr lang="fr-FR" sz="1400" dirty="0" smtClean="0">
                          <a:hlinkClick r:id="rId6" action="ppaction://hlinksldjump"/>
                        </a:rPr>
                        <a:t>Accélérer la rotation D</a:t>
                      </a:r>
                    </a:p>
                    <a:p>
                      <a:pPr algn="ctr"/>
                      <a:r>
                        <a:rPr lang="fr-FR" sz="1400" dirty="0" smtClean="0">
                          <a:hlinkClick r:id="rId6" action="ppaction://hlinksldjump"/>
                        </a:rPr>
                        <a:t>Baguette D</a:t>
                      </a:r>
                    </a:p>
                    <a:p>
                      <a:pPr algn="ctr"/>
                      <a:r>
                        <a:rPr lang="fr-FR" sz="1400" dirty="0" smtClean="0">
                          <a:hlinkClick r:id="rId6" action="ppaction://hlinksldjump"/>
                        </a:rPr>
                        <a:t>Ciseau</a:t>
                      </a:r>
                    </a:p>
                    <a:p>
                      <a:pPr algn="ctr"/>
                      <a:r>
                        <a:rPr lang="fr-FR" sz="1400" dirty="0" smtClean="0">
                          <a:hlinkClick r:id="rId6" action="ppaction://hlinksldjump"/>
                        </a:rPr>
                        <a:t>Fouet</a:t>
                      </a:r>
                      <a:endParaRPr lang="fr-FR" sz="1400" dirty="0" smtClean="0"/>
                    </a:p>
                    <a:p>
                      <a:pPr algn="ctr"/>
                      <a:r>
                        <a:rPr lang="fr-FR" sz="1400" dirty="0" smtClean="0">
                          <a:hlinkClick r:id="rId7" action="ppaction://hlinksldjump"/>
                        </a:rPr>
                        <a:t>Autour du bras</a:t>
                      </a:r>
                    </a:p>
                    <a:p>
                      <a:pPr algn="ctr"/>
                      <a:r>
                        <a:rPr lang="fr-FR" sz="1400" dirty="0" smtClean="0">
                          <a:hlinkClick r:id="rId7" action="ppaction://hlinksldjump"/>
                        </a:rPr>
                        <a:t>Autour</a:t>
                      </a:r>
                      <a:r>
                        <a:rPr lang="fr-FR" sz="1400" baseline="0" dirty="0" smtClean="0">
                          <a:hlinkClick r:id="rId7" action="ppaction://hlinksldjump"/>
                        </a:rPr>
                        <a:t> du cou</a:t>
                      </a:r>
                    </a:p>
                    <a:p>
                      <a:pPr algn="ctr"/>
                      <a:r>
                        <a:rPr lang="fr-FR" sz="1400" baseline="0" dirty="0" smtClean="0">
                          <a:hlinkClick r:id="rId7" action="ppaction://hlinksldjump"/>
                        </a:rPr>
                        <a:t>Grand soleil</a:t>
                      </a:r>
                      <a:endParaRPr lang="fr-FR" sz="1400" baseline="0" dirty="0" smtClean="0"/>
                    </a:p>
                    <a:p>
                      <a:pPr algn="ctr"/>
                      <a:r>
                        <a:rPr lang="fr-FR" sz="1400" baseline="0" dirty="0" smtClean="0">
                          <a:hlinkClick r:id="rId8" action="ppaction://hlinksldjump"/>
                        </a:rPr>
                        <a:t>Tête de mort D</a:t>
                      </a:r>
                    </a:p>
                    <a:p>
                      <a:pPr algn="ctr"/>
                      <a:r>
                        <a:rPr lang="fr-FR" sz="1400" baseline="0" dirty="0" smtClean="0">
                          <a:hlinkClick r:id="rId8" action="ppaction://hlinksldjump"/>
                        </a:rPr>
                        <a:t>Rebond au sol</a:t>
                      </a:r>
                    </a:p>
                    <a:p>
                      <a:pPr algn="ctr"/>
                      <a:r>
                        <a:rPr lang="fr-FR" sz="1400" baseline="0" dirty="0" smtClean="0">
                          <a:hlinkClick r:id="rId8" action="ppaction://hlinksldjump"/>
                        </a:rPr>
                        <a:t>Yoyo</a:t>
                      </a:r>
                      <a:endParaRPr lang="fr-FR" sz="1400" dirty="0"/>
                    </a:p>
                  </a:txBody>
                  <a:tcPr anchor="ctr"/>
                </a:tc>
              </a:tr>
            </a:tbl>
          </a:graphicData>
        </a:graphic>
      </p:graphicFrame>
      <p:sp>
        <p:nvSpPr>
          <p:cNvPr id="4" name="Espace réservé du pied de page 3"/>
          <p:cNvSpPr>
            <a:spLocks noGrp="1"/>
          </p:cNvSpPr>
          <p:nvPr>
            <p:ph type="ftr" sz="quarter" idx="11"/>
          </p:nvPr>
        </p:nvSpPr>
        <p:spPr/>
        <p:txBody>
          <a:bodyPr/>
          <a:lstStyle/>
          <a:p>
            <a:r>
              <a:rPr lang="en-US" smtClean="0"/>
              <a:t>Arts du Cirque - Collège A.Bonneaud</a:t>
            </a:r>
            <a:endParaRPr lang="en-US" dirty="0"/>
          </a:p>
        </p:txBody>
      </p:sp>
      <p:sp>
        <p:nvSpPr>
          <p:cNvPr id="6" name="ZoneTexte 5"/>
          <p:cNvSpPr txBox="1"/>
          <p:nvPr/>
        </p:nvSpPr>
        <p:spPr>
          <a:xfrm>
            <a:off x="1398494" y="5788703"/>
            <a:ext cx="2342308" cy="338554"/>
          </a:xfrm>
          <a:prstGeom prst="rect">
            <a:avLst/>
          </a:prstGeom>
          <a:noFill/>
        </p:spPr>
        <p:txBody>
          <a:bodyPr wrap="none" rtlCol="0">
            <a:spAutoFit/>
          </a:bodyPr>
          <a:lstStyle/>
          <a:p>
            <a:r>
              <a:rPr lang="fr-FR" sz="1600" dirty="0" smtClean="0">
                <a:hlinkClick r:id="rId9" action="ppaction://hlinksldjump"/>
              </a:rPr>
              <a:t>-Grille de maîtrise </a:t>
            </a:r>
            <a:r>
              <a:rPr lang="fr-FR" sz="1600" dirty="0" smtClean="0">
                <a:hlinkClick r:id="rId9" action="ppaction://hlinksldjump"/>
              </a:rPr>
              <a:t>diabolo</a:t>
            </a:r>
            <a:endParaRPr lang="fr-FR" sz="1600" dirty="0"/>
          </a:p>
        </p:txBody>
      </p:sp>
      <p:sp>
        <p:nvSpPr>
          <p:cNvPr id="7" name="ZoneTexte 6"/>
          <p:cNvSpPr txBox="1"/>
          <p:nvPr/>
        </p:nvSpPr>
        <p:spPr>
          <a:xfrm>
            <a:off x="1398494" y="2497700"/>
            <a:ext cx="3319691" cy="369332"/>
          </a:xfrm>
          <a:prstGeom prst="rect">
            <a:avLst/>
          </a:prstGeom>
          <a:noFill/>
        </p:spPr>
        <p:txBody>
          <a:bodyPr wrap="none" rtlCol="0">
            <a:spAutoFit/>
          </a:bodyPr>
          <a:lstStyle/>
          <a:p>
            <a:r>
              <a:rPr lang="fr-FR" dirty="0" smtClean="0">
                <a:hlinkClick r:id="rId2" action="ppaction://hlinksldjump"/>
              </a:rPr>
              <a:t>-</a:t>
            </a:r>
            <a:r>
              <a:rPr lang="fr-FR" sz="1600" dirty="0" smtClean="0">
                <a:hlinkClick r:id="rId2" action="ppaction://hlinksldjump"/>
              </a:rPr>
              <a:t>Classement</a:t>
            </a:r>
            <a:r>
              <a:rPr lang="fr-FR" dirty="0" smtClean="0">
                <a:hlinkClick r:id="rId2" action="ppaction://hlinksldjump"/>
              </a:rPr>
              <a:t> des </a:t>
            </a:r>
            <a:r>
              <a:rPr lang="fr-FR" sz="1600" dirty="0" smtClean="0">
                <a:hlinkClick r:id="rId2" action="ppaction://hlinksldjump"/>
              </a:rPr>
              <a:t>figures</a:t>
            </a:r>
            <a:r>
              <a:rPr lang="fr-FR" dirty="0" smtClean="0">
                <a:hlinkClick r:id="rId2" action="ppaction://hlinksldjump"/>
              </a:rPr>
              <a:t> </a:t>
            </a:r>
            <a:r>
              <a:rPr lang="fr-FR" sz="1600" dirty="0" smtClean="0">
                <a:hlinkClick r:id="rId2" action="ppaction://hlinksldjump"/>
              </a:rPr>
              <a:t>par difficulté</a:t>
            </a:r>
            <a:endParaRPr lang="fr-FR" sz="1600" dirty="0"/>
          </a:p>
        </p:txBody>
      </p:sp>
      <p:sp>
        <p:nvSpPr>
          <p:cNvPr id="3" name="ZoneTexte 2"/>
          <p:cNvSpPr txBox="1"/>
          <p:nvPr/>
        </p:nvSpPr>
        <p:spPr>
          <a:xfrm>
            <a:off x="1398494" y="1745479"/>
            <a:ext cx="1279325" cy="338554"/>
          </a:xfrm>
          <a:prstGeom prst="rect">
            <a:avLst/>
          </a:prstGeom>
          <a:noFill/>
        </p:spPr>
        <p:txBody>
          <a:bodyPr wrap="none" rtlCol="0">
            <a:spAutoFit/>
          </a:bodyPr>
          <a:lstStyle/>
          <a:p>
            <a:r>
              <a:rPr lang="fr-FR" sz="1600" dirty="0" smtClean="0">
                <a:hlinkClick r:id="rId10" action="ppaction://hlinksldjump"/>
              </a:rPr>
              <a:t>-Petit lexique</a:t>
            </a:r>
            <a:endParaRPr lang="fr-FR" sz="1600" dirty="0"/>
          </a:p>
        </p:txBody>
      </p:sp>
      <p:sp>
        <p:nvSpPr>
          <p:cNvPr id="9" name="ZoneTexte 8"/>
          <p:cNvSpPr txBox="1"/>
          <p:nvPr/>
        </p:nvSpPr>
        <p:spPr>
          <a:xfrm>
            <a:off x="1398494" y="2120249"/>
            <a:ext cx="8915261" cy="338554"/>
          </a:xfrm>
          <a:prstGeom prst="rect">
            <a:avLst/>
          </a:prstGeom>
          <a:noFill/>
        </p:spPr>
        <p:txBody>
          <a:bodyPr wrap="none" rtlCol="0">
            <a:spAutoFit/>
          </a:bodyPr>
          <a:lstStyle/>
          <a:p>
            <a:r>
              <a:rPr lang="fr-FR" sz="1600" u="sng" dirty="0" smtClean="0"/>
              <a:t>-Conseils pour débuter:</a:t>
            </a:r>
            <a:r>
              <a:rPr lang="fr-FR" sz="1600" dirty="0" smtClean="0"/>
              <a:t>       </a:t>
            </a:r>
            <a:r>
              <a:rPr lang="fr-FR" sz="1600" dirty="0" smtClean="0">
                <a:hlinkClick r:id="rId11" action="ppaction://hlinksldjump"/>
              </a:rPr>
              <a:t>Posture de départ</a:t>
            </a:r>
            <a:r>
              <a:rPr lang="fr-FR" sz="1600" dirty="0" smtClean="0"/>
              <a:t>         </a:t>
            </a:r>
            <a:r>
              <a:rPr lang="fr-FR" sz="1600" dirty="0" smtClean="0">
                <a:hlinkClick r:id="rId12" action="ppaction://hlinksldjump"/>
              </a:rPr>
              <a:t>Rééquilibrer le diabolo 1</a:t>
            </a:r>
            <a:r>
              <a:rPr lang="fr-FR" sz="1600" dirty="0" smtClean="0"/>
              <a:t>          </a:t>
            </a:r>
            <a:r>
              <a:rPr lang="fr-FR" sz="1600" dirty="0" smtClean="0">
                <a:hlinkClick r:id="rId13" action="ppaction://hlinksldjump"/>
              </a:rPr>
              <a:t>Rééquilibrer le diabolo 2</a:t>
            </a:r>
            <a:endParaRPr lang="fr-FR" sz="1600" dirty="0"/>
          </a:p>
        </p:txBody>
      </p:sp>
    </p:spTree>
    <p:extLst>
      <p:ext uri="{BB962C8B-B14F-4D97-AF65-F5344CB8AC3E}">
        <p14:creationId xmlns:p14="http://schemas.microsoft.com/office/powerpoint/2010/main" val="10842983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2"/>
          <a:stretch>
            <a:fillRect/>
          </a:stretch>
        </p:blipFill>
        <p:spPr>
          <a:xfrm>
            <a:off x="8518625" y="1099663"/>
            <a:ext cx="2637055" cy="2637055"/>
          </a:xfrm>
          <a:prstGeom prst="rect">
            <a:avLst/>
          </a:prstGeom>
        </p:spPr>
      </p:pic>
      <p:sp>
        <p:nvSpPr>
          <p:cNvPr id="4" name="Espace réservé du pied de page 3"/>
          <p:cNvSpPr>
            <a:spLocks noGrp="1"/>
          </p:cNvSpPr>
          <p:nvPr>
            <p:ph type="ftr" sz="quarter" idx="11"/>
          </p:nvPr>
        </p:nvSpPr>
        <p:spPr/>
        <p:txBody>
          <a:bodyPr/>
          <a:lstStyle/>
          <a:p>
            <a:r>
              <a:rPr lang="en-US" smtClean="0"/>
              <a:t>Arts du Cirque - Collège A.Bonneaud</a:t>
            </a:r>
            <a:endParaRPr lang="en-US" dirty="0"/>
          </a:p>
        </p:txBody>
      </p:sp>
      <p:pic>
        <p:nvPicPr>
          <p:cNvPr id="6" name="Image 5"/>
          <p:cNvPicPr>
            <a:picLocks noChangeAspect="1"/>
          </p:cNvPicPr>
          <p:nvPr/>
        </p:nvPicPr>
        <p:blipFill>
          <a:blip r:embed="rId3"/>
          <a:stretch>
            <a:fillRect/>
          </a:stretch>
        </p:blipFill>
        <p:spPr>
          <a:xfrm>
            <a:off x="1097280" y="1099663"/>
            <a:ext cx="2501900" cy="1422400"/>
          </a:xfrm>
          <a:prstGeom prst="rect">
            <a:avLst/>
          </a:prstGeom>
        </p:spPr>
      </p:pic>
      <p:sp>
        <p:nvSpPr>
          <p:cNvPr id="7" name="ZoneTexte 6"/>
          <p:cNvSpPr txBox="1"/>
          <p:nvPr/>
        </p:nvSpPr>
        <p:spPr>
          <a:xfrm>
            <a:off x="3599180" y="1302707"/>
            <a:ext cx="2255938" cy="923330"/>
          </a:xfrm>
          <a:prstGeom prst="rect">
            <a:avLst/>
          </a:prstGeom>
          <a:solidFill>
            <a:schemeClr val="bg1"/>
          </a:solidFill>
        </p:spPr>
        <p:txBody>
          <a:bodyPr wrap="square" rtlCol="0">
            <a:spAutoFit/>
          </a:bodyPr>
          <a:lstStyle/>
          <a:p>
            <a:r>
              <a:rPr lang="fr-FR" dirty="0" smtClean="0"/>
              <a:t>Baguette</a:t>
            </a:r>
          </a:p>
          <a:p>
            <a:endParaRPr lang="fr-FR" dirty="0" smtClean="0"/>
          </a:p>
          <a:p>
            <a:r>
              <a:rPr lang="fr-FR" dirty="0" smtClean="0"/>
              <a:t>Ficelle</a:t>
            </a:r>
            <a:endParaRPr lang="fr-FR" dirty="0"/>
          </a:p>
        </p:txBody>
      </p:sp>
      <p:cxnSp>
        <p:nvCxnSpPr>
          <p:cNvPr id="9" name="Connecteur droit avec flèche 8"/>
          <p:cNvCxnSpPr/>
          <p:nvPr/>
        </p:nvCxnSpPr>
        <p:spPr>
          <a:xfrm flipH="1">
            <a:off x="2981195" y="1503123"/>
            <a:ext cx="70499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flipH="1">
            <a:off x="2342367" y="2041742"/>
            <a:ext cx="134381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5855118" y="1426170"/>
            <a:ext cx="2875523" cy="369332"/>
          </a:xfrm>
          <a:prstGeom prst="rect">
            <a:avLst/>
          </a:prstGeom>
          <a:solidFill>
            <a:schemeClr val="bg1"/>
          </a:solidFill>
        </p:spPr>
        <p:txBody>
          <a:bodyPr wrap="square" rtlCol="0">
            <a:spAutoFit/>
          </a:bodyPr>
          <a:lstStyle/>
          <a:p>
            <a:pPr algn="ctr"/>
            <a:r>
              <a:rPr lang="fr-FR" smtClean="0"/>
              <a:t>Coupole</a:t>
            </a:r>
            <a:endParaRPr lang="fr-FR"/>
          </a:p>
        </p:txBody>
      </p:sp>
      <p:cxnSp>
        <p:nvCxnSpPr>
          <p:cNvPr id="14" name="Connecteur droit avec flèche 13"/>
          <p:cNvCxnSpPr/>
          <p:nvPr/>
        </p:nvCxnSpPr>
        <p:spPr>
          <a:xfrm flipV="1">
            <a:off x="7778663" y="1566096"/>
            <a:ext cx="1252603" cy="447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Connecteur droit avec flèche 19"/>
          <p:cNvCxnSpPr/>
          <p:nvPr/>
        </p:nvCxnSpPr>
        <p:spPr>
          <a:xfrm>
            <a:off x="7778663" y="1610836"/>
            <a:ext cx="1352811" cy="178371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3" name="ZoneTexte 22"/>
          <p:cNvSpPr txBox="1"/>
          <p:nvPr/>
        </p:nvSpPr>
        <p:spPr>
          <a:xfrm>
            <a:off x="926926" y="3394553"/>
            <a:ext cx="4928192" cy="1200329"/>
          </a:xfrm>
          <a:prstGeom prst="rect">
            <a:avLst/>
          </a:prstGeom>
          <a:noFill/>
        </p:spPr>
        <p:txBody>
          <a:bodyPr wrap="square" rtlCol="0">
            <a:spAutoFit/>
          </a:bodyPr>
          <a:lstStyle/>
          <a:p>
            <a:r>
              <a:rPr lang="fr-FR" dirty="0"/>
              <a:t>La longueur de la ficelle recommandée est la distance du sol à vos aisselles. Par contre</a:t>
            </a:r>
          </a:p>
          <a:p>
            <a:r>
              <a:rPr lang="fr-FR" dirty="0"/>
              <a:t>certains la préfèrent plus courte et d’autres plus longue.</a:t>
            </a:r>
          </a:p>
        </p:txBody>
      </p:sp>
      <p:sp>
        <p:nvSpPr>
          <p:cNvPr id="24" name="ZoneTexte 23"/>
          <p:cNvSpPr txBox="1"/>
          <p:nvPr/>
        </p:nvSpPr>
        <p:spPr>
          <a:xfrm>
            <a:off x="7515616" y="4038772"/>
            <a:ext cx="4434214" cy="1477328"/>
          </a:xfrm>
          <a:prstGeom prst="rect">
            <a:avLst/>
          </a:prstGeom>
          <a:noFill/>
        </p:spPr>
        <p:txBody>
          <a:bodyPr wrap="square" rtlCol="0">
            <a:spAutoFit/>
          </a:bodyPr>
          <a:lstStyle/>
          <a:p>
            <a:r>
              <a:rPr lang="fr-FR" dirty="0"/>
              <a:t>Il y a 2 types de diabolos: le standard et le roulement à </a:t>
            </a:r>
            <a:r>
              <a:rPr lang="fr-FR" dirty="0" smtClean="0"/>
              <a:t>billes (</a:t>
            </a:r>
            <a:r>
              <a:rPr lang="fr-FR" dirty="0" err="1" smtClean="0"/>
              <a:t>bearing</a:t>
            </a:r>
            <a:r>
              <a:rPr lang="fr-FR" dirty="0"/>
              <a:t>).</a:t>
            </a:r>
          </a:p>
          <a:p>
            <a:r>
              <a:rPr lang="fr-FR" dirty="0"/>
              <a:t>La bague du diabolo standard est fixe.</a:t>
            </a:r>
          </a:p>
          <a:p>
            <a:r>
              <a:rPr lang="fr-FR" dirty="0"/>
              <a:t>La bague du diabolo à roulement à billes peut tourner sur </a:t>
            </a:r>
            <a:r>
              <a:rPr lang="fr-FR" dirty="0" smtClean="0"/>
              <a:t>lui-même</a:t>
            </a:r>
            <a:r>
              <a:rPr lang="fr-FR" dirty="0"/>
              <a:t> </a:t>
            </a:r>
            <a:r>
              <a:rPr lang="fr-FR" dirty="0" smtClean="0"/>
              <a:t>d’un </a:t>
            </a:r>
            <a:r>
              <a:rPr lang="fr-FR" dirty="0"/>
              <a:t>côté seulement.</a:t>
            </a:r>
          </a:p>
        </p:txBody>
      </p:sp>
      <p:sp>
        <p:nvSpPr>
          <p:cNvPr id="13" name="ZoneTexte 12">
            <a:hlinkClick r:id="rId4" action="ppaction://hlinksldjump"/>
          </p:cNvPr>
          <p:cNvSpPr txBox="1"/>
          <p:nvPr/>
        </p:nvSpPr>
        <p:spPr>
          <a:xfrm>
            <a:off x="9230062" y="415134"/>
            <a:ext cx="2266720" cy="369332"/>
          </a:xfrm>
          <a:prstGeom prst="rect">
            <a:avLst/>
          </a:prstGeom>
          <a:solidFill>
            <a:schemeClr val="accent1">
              <a:lumMod val="60000"/>
              <a:lumOff val="4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b="1" spc="50" dirty="0" smtClean="0">
                <a:ln w="9525" cmpd="sng">
                  <a:solidFill>
                    <a:schemeClr val="accent1"/>
                  </a:solidFill>
                  <a:prstDash val="solid"/>
                </a:ln>
                <a:solidFill>
                  <a:srgbClr val="70AD47">
                    <a:tint val="1000"/>
                  </a:srgbClr>
                </a:solidFill>
                <a:effectLst>
                  <a:glow rad="38100">
                    <a:schemeClr val="accent1">
                      <a:alpha val="40000"/>
                    </a:schemeClr>
                  </a:glow>
                </a:effectLst>
                <a:hlinkClick r:id="rId5" action="ppaction://hlinksldjump"/>
              </a:rPr>
              <a:t>Retour au sommaire</a:t>
            </a:r>
            <a:endParaRPr lang="fr-FR"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2236030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34389" y="286603"/>
            <a:ext cx="10984676" cy="1192241"/>
          </a:xfrm>
          <a:blipFill>
            <a:blip r:embed="rId2">
              <a:alphaModFix amt="90000"/>
            </a:blip>
            <a:tile tx="0" ty="0" sx="100000" sy="100000" flip="none" algn="tl"/>
          </a:blip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nchor="t">
            <a:normAutofit/>
          </a:bodyPr>
          <a:lstStyle/>
          <a:p>
            <a:pPr>
              <a:lnSpc>
                <a:spcPct val="100000"/>
              </a:lnSpc>
            </a:pPr>
            <a:r>
              <a:rPr lang="fr-FR" sz="1600" b="1" u="sng" smtClean="0"/>
              <a:t>La posture:</a:t>
            </a:r>
            <a:br>
              <a:rPr lang="fr-FR" sz="1600" b="1" u="sng" smtClean="0"/>
            </a:br>
            <a:r>
              <a:rPr lang="fr-FR" sz="1600" b="1" smtClean="0"/>
              <a:t>se tenir debout et bien droit, le corps détendu, les jambes souples. </a:t>
            </a:r>
            <a:r>
              <a:rPr lang="fr-FR" sz="1600" b="1" dirty="0" smtClean="0"/>
              <a:t>Saisir une baguette dans chaque main. Laisser le diabolo au sol. Mettre les bras le long du corps, lever les avant-bras à l’horizontale devant soi, les baguettes tendues et ne surtout pas oublier de rester en face du diabolo.</a:t>
            </a:r>
            <a:endParaRPr lang="fr-FR" sz="1600" b="1" dirty="0"/>
          </a:p>
        </p:txBody>
      </p:sp>
      <p:sp>
        <p:nvSpPr>
          <p:cNvPr id="4" name="Espace réservé du pied de page 3"/>
          <p:cNvSpPr>
            <a:spLocks noGrp="1"/>
          </p:cNvSpPr>
          <p:nvPr>
            <p:ph type="ftr" sz="quarter" idx="11"/>
          </p:nvPr>
        </p:nvSpPr>
        <p:spPr/>
        <p:txBody>
          <a:bodyPr/>
          <a:lstStyle/>
          <a:p>
            <a:r>
              <a:rPr lang="en-US" smtClean="0"/>
              <a:t>Arts du Cirque - Collège A.Bonneaud</a:t>
            </a:r>
            <a:endParaRPr lang="en-US" dirty="0"/>
          </a:p>
        </p:txBody>
      </p:sp>
      <p:sp>
        <p:nvSpPr>
          <p:cNvPr id="3" name="Espace réservé du contenu 2"/>
          <p:cNvSpPr>
            <a:spLocks noGrp="1"/>
          </p:cNvSpPr>
          <p:nvPr>
            <p:ph idx="1"/>
          </p:nvPr>
        </p:nvSpPr>
        <p:spPr>
          <a:xfrm>
            <a:off x="534389" y="1698171"/>
            <a:ext cx="10984676" cy="1764626"/>
          </a:xfrm>
          <a:blipFill>
            <a:blip r:embed="rId2">
              <a:alphaModFix amt="90000"/>
            </a:blip>
            <a:tile tx="0" ty="0" sx="100000" sy="100000" flip="none" algn="tl"/>
          </a:blip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normAutofit/>
          </a:bodyPr>
          <a:lstStyle/>
          <a:p>
            <a:pPr>
              <a:lnSpc>
                <a:spcPct val="100000"/>
              </a:lnSpc>
            </a:pPr>
            <a:r>
              <a:rPr lang="fr-FR" sz="1600" b="1" u="sng" dirty="0">
                <a:latin typeface="+mj-lt"/>
              </a:rPr>
              <a:t>Tenue des </a:t>
            </a:r>
            <a:r>
              <a:rPr lang="fr-FR" sz="1600" b="1" u="sng" dirty="0" smtClean="0">
                <a:latin typeface="+mj-lt"/>
              </a:rPr>
              <a:t>baguettes:</a:t>
            </a:r>
            <a:r>
              <a:rPr lang="fr-FR" sz="1600" b="1" dirty="0">
                <a:latin typeface="+mj-lt"/>
              </a:rPr>
              <a:t> </a:t>
            </a:r>
            <a:endParaRPr lang="fr-FR" sz="1600" b="1" dirty="0" smtClean="0">
              <a:latin typeface="+mj-lt"/>
            </a:endParaRPr>
          </a:p>
          <a:p>
            <a:pPr marL="0" indent="0">
              <a:lnSpc>
                <a:spcPct val="100000"/>
              </a:lnSpc>
              <a:buNone/>
            </a:pPr>
            <a:r>
              <a:rPr lang="fr-FR" sz="1600" b="1" dirty="0" smtClean="0">
                <a:latin typeface="+mj-lt"/>
              </a:rPr>
              <a:t>les </a:t>
            </a:r>
            <a:r>
              <a:rPr lang="fr-FR" sz="1600" b="1" dirty="0">
                <a:latin typeface="+mj-lt"/>
              </a:rPr>
              <a:t>baguettes sont prises du côté opposé à celui du nœud. Mieux vaut les saisir en bout pour plus d’aisance. Cependant, lorsqu'on pratique l'accélération chinoise, on peut ressentir une certaine douleur au niveau des poignets. Les baguettes devront être parallèles tout au long de l’exercice</a:t>
            </a:r>
            <a:r>
              <a:rPr lang="fr-FR" sz="1600" b="1" dirty="0" smtClean="0">
                <a:latin typeface="+mj-lt"/>
              </a:rPr>
              <a:t>.</a:t>
            </a:r>
          </a:p>
        </p:txBody>
      </p:sp>
      <p:sp>
        <p:nvSpPr>
          <p:cNvPr id="5" name="ZoneTexte 4"/>
          <p:cNvSpPr txBox="1"/>
          <p:nvPr/>
        </p:nvSpPr>
        <p:spPr>
          <a:xfrm>
            <a:off x="534389" y="3682124"/>
            <a:ext cx="10984676" cy="1274195"/>
          </a:xfrm>
          <a:prstGeom prst="rect">
            <a:avLst/>
          </a:prstGeom>
          <a:blipFill>
            <a:blip r:embed="rId2">
              <a:alphaModFix amt="90000"/>
            </a:blip>
            <a:tile tx="0" ty="0" sx="100000" sy="100000" flip="none" algn="tl"/>
          </a:blip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pPr>
              <a:lnSpc>
                <a:spcPct val="120000"/>
              </a:lnSpc>
            </a:pPr>
            <a:r>
              <a:rPr lang="fr-FR" sz="1600" b="1" u="sng" dirty="0">
                <a:solidFill>
                  <a:schemeClr val="tx1">
                    <a:lumMod val="75000"/>
                    <a:lumOff val="25000"/>
                  </a:schemeClr>
                </a:solidFill>
                <a:latin typeface="+mj-lt"/>
              </a:rPr>
              <a:t>Départ: </a:t>
            </a:r>
          </a:p>
          <a:p>
            <a:pPr>
              <a:lnSpc>
                <a:spcPct val="120000"/>
              </a:lnSpc>
            </a:pPr>
            <a:r>
              <a:rPr lang="fr-FR" sz="1600" b="1" dirty="0">
                <a:solidFill>
                  <a:schemeClr val="tx1">
                    <a:lumMod val="75000"/>
                    <a:lumOff val="25000"/>
                  </a:schemeClr>
                </a:solidFill>
                <a:latin typeface="+mj-lt"/>
              </a:rPr>
              <a:t>positionner le diabolo à cheval sur la ficelle. Se mettre en </a:t>
            </a:r>
            <a:r>
              <a:rPr lang="fr-FR" sz="1600" b="1" i="1" dirty="0">
                <a:solidFill>
                  <a:schemeClr val="tx1">
                    <a:lumMod val="75000"/>
                    <a:lumOff val="25000"/>
                  </a:schemeClr>
                </a:solidFill>
                <a:latin typeface="+mj-lt"/>
              </a:rPr>
              <a:t>posture normale</a:t>
            </a:r>
            <a:r>
              <a:rPr lang="fr-FR" sz="1600" b="1" dirty="0">
                <a:solidFill>
                  <a:schemeClr val="tx1">
                    <a:lumMod val="75000"/>
                    <a:lumOff val="25000"/>
                  </a:schemeClr>
                </a:solidFill>
                <a:latin typeface="+mj-lt"/>
              </a:rPr>
              <a:t>. Faire rouler le diabolo de droite à gauche (pour les droitiers, les gauchers doivent réaliser le mouvement inverse), puis lever les bras : le diabolo commence alors à tourner. Garder le diabolo sur le fil en gardant son axe face à soi. Toujours se placer dans sa direction et suivre son mouvement.</a:t>
            </a:r>
          </a:p>
        </p:txBody>
      </p:sp>
      <p:sp>
        <p:nvSpPr>
          <p:cNvPr id="6" name="ZoneTexte 5"/>
          <p:cNvSpPr txBox="1"/>
          <p:nvPr/>
        </p:nvSpPr>
        <p:spPr>
          <a:xfrm>
            <a:off x="273133" y="5581542"/>
            <a:ext cx="11459688" cy="400110"/>
          </a:xfrm>
          <a:prstGeom prst="rect">
            <a:avLst/>
          </a:prstGeom>
          <a:blipFill>
            <a:blip r:embed="rId2">
              <a:alphaModFix amt="90000"/>
            </a:blip>
            <a:tile tx="0" ty="0" sx="100000" sy="100000" flip="none" algn="tl"/>
          </a:blip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pPr algn="ctr"/>
            <a:r>
              <a:rPr lang="fr-FR" sz="2000" b="1" dirty="0">
                <a:solidFill>
                  <a:srgbClr val="FF0000"/>
                </a:solidFill>
              </a:rPr>
              <a:t>Avant de réaliser une figure, s’assurer que le diabolo soit stable et possède une bonne vitesse de rotation.</a:t>
            </a:r>
          </a:p>
        </p:txBody>
      </p:sp>
      <p:sp>
        <p:nvSpPr>
          <p:cNvPr id="7" name="Rectangle 6"/>
          <p:cNvSpPr/>
          <p:nvPr/>
        </p:nvSpPr>
        <p:spPr>
          <a:xfrm>
            <a:off x="9487911" y="101937"/>
            <a:ext cx="2244910" cy="369332"/>
          </a:xfrm>
          <a:prstGeom prst="rect">
            <a:avLst/>
          </a:prstGeom>
        </p:spPr>
        <p:txBody>
          <a:bodyPr wrap="none">
            <a:spAutoFit/>
          </a:bodyPr>
          <a:lstStyle/>
          <a:p>
            <a:r>
              <a:rPr lang="fr-FR" b="1" spc="50">
                <a:ln w="9525" cmpd="sng">
                  <a:solidFill>
                    <a:schemeClr val="accent1"/>
                  </a:solidFill>
                  <a:prstDash val="solid"/>
                </a:ln>
                <a:solidFill>
                  <a:srgbClr val="70AD47">
                    <a:tint val="1000"/>
                  </a:srgbClr>
                </a:solidFill>
                <a:effectLst>
                  <a:glow rad="38100">
                    <a:schemeClr val="accent1">
                      <a:alpha val="40000"/>
                    </a:schemeClr>
                  </a:glow>
                </a:effectLst>
                <a:hlinkClick r:id="rId3" action="ppaction://hlinksldjump"/>
              </a:rPr>
              <a:t>Retour au sommaire</a:t>
            </a:r>
            <a:endParaRPr lang="fr-FR"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6047345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latin typeface="Calibri" charset="0"/>
                <a:ea typeface="Calibri" charset="0"/>
                <a:cs typeface="Calibri" charset="0"/>
              </a:rPr>
              <a:t>Avant de continuer, voici des astuces pour rééquilibrer ton diabolo lors de sa rotation</a:t>
            </a:r>
            <a:endParaRPr lang="fr-FR" b="1" dirty="0">
              <a:latin typeface="Calibri" charset="0"/>
              <a:ea typeface="Calibri" charset="0"/>
              <a:cs typeface="Calibri" charset="0"/>
            </a:endParaRPr>
          </a:p>
        </p:txBody>
      </p:sp>
      <p:sp>
        <p:nvSpPr>
          <p:cNvPr id="4" name="Espace réservé du pied de page 3"/>
          <p:cNvSpPr>
            <a:spLocks noGrp="1"/>
          </p:cNvSpPr>
          <p:nvPr>
            <p:ph type="ftr" sz="quarter" idx="11"/>
          </p:nvPr>
        </p:nvSpPr>
        <p:spPr/>
        <p:txBody>
          <a:bodyPr/>
          <a:lstStyle/>
          <a:p>
            <a:r>
              <a:rPr lang="en-US" smtClean="0"/>
              <a:t>Arts du Cirque - Collège A.Bonneaud</a:t>
            </a:r>
            <a:endParaRPr lang="en-US" dirty="0"/>
          </a:p>
        </p:txBody>
      </p:sp>
      <p:pic>
        <p:nvPicPr>
          <p:cNvPr id="11" name="Espace réservé du contenu 10"/>
          <p:cNvPicPr>
            <a:picLocks noGrp="1" noChangeAspect="1"/>
          </p:cNvPicPr>
          <p:nvPr>
            <p:ph idx="1"/>
          </p:nvPr>
        </p:nvPicPr>
        <p:blipFill>
          <a:blip r:embed="rId2"/>
          <a:stretch>
            <a:fillRect/>
          </a:stretch>
        </p:blipFill>
        <p:spPr>
          <a:xfrm>
            <a:off x="607623" y="2705623"/>
            <a:ext cx="4449604" cy="2492850"/>
          </a:xfrm>
          <a:prstGeom prst="rect">
            <a:avLst/>
          </a:prstGeom>
        </p:spPr>
      </p:pic>
      <p:sp>
        <p:nvSpPr>
          <p:cNvPr id="13" name="ZoneTexte 12"/>
          <p:cNvSpPr txBox="1"/>
          <p:nvPr/>
        </p:nvSpPr>
        <p:spPr>
          <a:xfrm>
            <a:off x="5057227" y="1836415"/>
            <a:ext cx="7042915" cy="4524315"/>
          </a:xfrm>
          <a:prstGeom prst="rect">
            <a:avLst/>
          </a:prstGeom>
          <a:noFill/>
        </p:spPr>
        <p:txBody>
          <a:bodyPr wrap="square" rtlCol="0">
            <a:spAutoFit/>
          </a:bodyPr>
          <a:lstStyle/>
          <a:p>
            <a:r>
              <a:rPr lang="fr-FR" sz="2400" dirty="0"/>
              <a:t>Si l’axe du diabolo </a:t>
            </a:r>
            <a:r>
              <a:rPr lang="fr-FR" sz="2400" dirty="0" smtClean="0"/>
              <a:t>penche vers l’avant, le </a:t>
            </a:r>
            <a:r>
              <a:rPr lang="fr-FR" sz="2400" dirty="0" err="1" smtClean="0"/>
              <a:t>diaboliste</a:t>
            </a:r>
            <a:r>
              <a:rPr lang="fr-FR" sz="2400" dirty="0" smtClean="0"/>
              <a:t> doit tirer </a:t>
            </a:r>
            <a:r>
              <a:rPr lang="fr-FR" sz="2400" dirty="0"/>
              <a:t>sa main dominante </a:t>
            </a:r>
            <a:r>
              <a:rPr lang="fr-FR" sz="2400" dirty="0" smtClean="0"/>
              <a:t>vers l’arrière </a:t>
            </a:r>
            <a:r>
              <a:rPr lang="fr-FR" sz="2400" dirty="0"/>
              <a:t>pour le remettre </a:t>
            </a:r>
            <a:r>
              <a:rPr lang="fr-FR" sz="2400" dirty="0" smtClean="0"/>
              <a:t>à l’horizontal.</a:t>
            </a:r>
          </a:p>
          <a:p>
            <a:endParaRPr lang="fr-FR" sz="2400" dirty="0"/>
          </a:p>
          <a:p>
            <a:r>
              <a:rPr lang="fr-FR" sz="2400" dirty="0" smtClean="0"/>
              <a:t>Si </a:t>
            </a:r>
            <a:r>
              <a:rPr lang="fr-FR" sz="2400" dirty="0"/>
              <a:t>l’axe </a:t>
            </a:r>
            <a:r>
              <a:rPr lang="fr-FR" sz="2400" dirty="0" smtClean="0"/>
              <a:t>du diabolo </a:t>
            </a:r>
            <a:r>
              <a:rPr lang="fr-FR" sz="2400" dirty="0"/>
              <a:t>penche </a:t>
            </a:r>
            <a:r>
              <a:rPr lang="fr-FR" sz="2400" dirty="0" smtClean="0"/>
              <a:t>vers l’arrière, le </a:t>
            </a:r>
            <a:r>
              <a:rPr lang="fr-FR" sz="2400" dirty="0" err="1" smtClean="0"/>
              <a:t>diaboliste</a:t>
            </a:r>
            <a:r>
              <a:rPr lang="fr-FR" sz="2400" dirty="0" smtClean="0"/>
              <a:t> </a:t>
            </a:r>
            <a:r>
              <a:rPr lang="fr-FR" sz="2400" dirty="0"/>
              <a:t>doit </a:t>
            </a:r>
            <a:r>
              <a:rPr lang="fr-FR" sz="2400" dirty="0" smtClean="0"/>
              <a:t>pousser sa </a:t>
            </a:r>
            <a:r>
              <a:rPr lang="fr-FR" sz="2400" dirty="0"/>
              <a:t>main dominante vers </a:t>
            </a:r>
            <a:r>
              <a:rPr lang="fr-FR" sz="2400" dirty="0" smtClean="0"/>
              <a:t>l’avant pour </a:t>
            </a:r>
            <a:r>
              <a:rPr lang="fr-FR" sz="2400" dirty="0"/>
              <a:t>le remettre à l’horizontal</a:t>
            </a:r>
            <a:r>
              <a:rPr lang="fr-FR" sz="2400" dirty="0" smtClean="0"/>
              <a:t>.</a:t>
            </a:r>
          </a:p>
          <a:p>
            <a:endParaRPr lang="fr-FR" sz="2400" dirty="0"/>
          </a:p>
          <a:p>
            <a:r>
              <a:rPr lang="fr-FR" sz="2400" dirty="0"/>
              <a:t>Lors de la correction de l’axe, il est recommandé de continuer à donner légèrement de la</a:t>
            </a:r>
          </a:p>
          <a:p>
            <a:r>
              <a:rPr lang="fr-FR" sz="2400" dirty="0"/>
              <a:t>vitesse par de petits mouvements de levier avec la main dominante.</a:t>
            </a:r>
          </a:p>
        </p:txBody>
      </p:sp>
      <p:sp>
        <p:nvSpPr>
          <p:cNvPr id="3" name="Rectangle 2"/>
          <p:cNvSpPr/>
          <p:nvPr/>
        </p:nvSpPr>
        <p:spPr>
          <a:xfrm>
            <a:off x="9470389" y="286603"/>
            <a:ext cx="2244910" cy="369332"/>
          </a:xfrm>
          <a:prstGeom prst="rect">
            <a:avLst/>
          </a:prstGeom>
        </p:spPr>
        <p:txBody>
          <a:bodyPr wrap="none">
            <a:spAutoFit/>
          </a:bodyPr>
          <a:lstStyle/>
          <a:p>
            <a:r>
              <a:rPr lang="fr-FR" b="1" spc="50">
                <a:ln w="9525" cmpd="sng">
                  <a:solidFill>
                    <a:schemeClr val="accent1"/>
                  </a:solidFill>
                  <a:prstDash val="solid"/>
                </a:ln>
                <a:solidFill>
                  <a:srgbClr val="70AD47">
                    <a:tint val="1000"/>
                  </a:srgbClr>
                </a:solidFill>
                <a:effectLst>
                  <a:glow rad="38100">
                    <a:schemeClr val="accent1">
                      <a:alpha val="40000"/>
                    </a:schemeClr>
                  </a:glow>
                </a:effectLst>
                <a:hlinkClick r:id="rId3" action="ppaction://hlinksldjump"/>
              </a:rPr>
              <a:t>Retour au sommaire</a:t>
            </a:r>
            <a:endParaRPr lang="fr-FR"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7150474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en-US" smtClean="0"/>
              <a:t>Arts du Cirque - Collège A.Bonneaud</a:t>
            </a:r>
            <a:endParaRPr lang="en-US" dirty="0"/>
          </a:p>
        </p:txBody>
      </p:sp>
      <p:pic>
        <p:nvPicPr>
          <p:cNvPr id="5" name="Espace réservé du contenu 4"/>
          <p:cNvPicPr>
            <a:picLocks noGrp="1" noChangeAspect="1"/>
          </p:cNvPicPr>
          <p:nvPr>
            <p:ph idx="1"/>
          </p:nvPr>
        </p:nvPicPr>
        <p:blipFill>
          <a:blip r:embed="rId2"/>
          <a:stretch>
            <a:fillRect/>
          </a:stretch>
        </p:blipFill>
        <p:spPr>
          <a:xfrm>
            <a:off x="1038823" y="596569"/>
            <a:ext cx="3232552" cy="2830881"/>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7153" y="3597071"/>
            <a:ext cx="1477400" cy="1477400"/>
          </a:xfrm>
          <a:prstGeom prst="rect">
            <a:avLst/>
          </a:prstGeom>
        </p:spPr>
      </p:pic>
      <p:sp>
        <p:nvSpPr>
          <p:cNvPr id="7" name="ZoneTexte 6"/>
          <p:cNvSpPr txBox="1"/>
          <p:nvPr/>
        </p:nvSpPr>
        <p:spPr>
          <a:xfrm>
            <a:off x="4271375" y="1288783"/>
            <a:ext cx="7641149" cy="3046988"/>
          </a:xfrm>
          <a:prstGeom prst="rect">
            <a:avLst/>
          </a:prstGeom>
          <a:solidFill>
            <a:schemeClr val="bg1"/>
          </a:solidFill>
        </p:spPr>
        <p:txBody>
          <a:bodyPr wrap="square" rtlCol="0">
            <a:spAutoFit/>
          </a:bodyPr>
          <a:lstStyle/>
          <a:p>
            <a:r>
              <a:rPr lang="fr-FR" sz="2400" dirty="0"/>
              <a:t>P</a:t>
            </a:r>
            <a:r>
              <a:rPr lang="fr-FR" sz="2400" dirty="0" smtClean="0"/>
              <a:t>our </a:t>
            </a:r>
            <a:r>
              <a:rPr lang="fr-FR" sz="2400" dirty="0"/>
              <a:t>un droitier, si </a:t>
            </a:r>
            <a:r>
              <a:rPr lang="fr-FR" sz="2400" dirty="0" smtClean="0"/>
              <a:t>le diabolo </a:t>
            </a:r>
            <a:r>
              <a:rPr lang="fr-FR" sz="2400" dirty="0"/>
              <a:t>tourne vers sa gauche, </a:t>
            </a:r>
            <a:r>
              <a:rPr lang="fr-FR" sz="2400" dirty="0" smtClean="0"/>
              <a:t>le </a:t>
            </a:r>
            <a:r>
              <a:rPr lang="fr-FR" sz="2400" dirty="0" err="1" smtClean="0"/>
              <a:t>diaboliste</a:t>
            </a:r>
            <a:r>
              <a:rPr lang="fr-FR" sz="2400" dirty="0" smtClean="0"/>
              <a:t> </a:t>
            </a:r>
            <a:r>
              <a:rPr lang="fr-FR" sz="2400" dirty="0"/>
              <a:t>doit, avec le bout du manche </a:t>
            </a:r>
            <a:r>
              <a:rPr lang="fr-FR" sz="2400" dirty="0" smtClean="0"/>
              <a:t>de sa </a:t>
            </a:r>
            <a:r>
              <a:rPr lang="fr-FR" sz="2400" dirty="0"/>
              <a:t>main droite, toucher la partie </a:t>
            </a:r>
            <a:r>
              <a:rPr lang="fr-FR" sz="2400" dirty="0" smtClean="0"/>
              <a:t>inférieure gauche </a:t>
            </a:r>
            <a:r>
              <a:rPr lang="fr-FR" sz="2400" dirty="0"/>
              <a:t>de la coupole la plus près de lui.</a:t>
            </a:r>
          </a:p>
          <a:p>
            <a:r>
              <a:rPr lang="fr-FR" sz="2400" dirty="0"/>
              <a:t>Toujours pour un droitier, si le diabolo tourne vers sa </a:t>
            </a:r>
            <a:r>
              <a:rPr lang="fr-FR" sz="2400" dirty="0" smtClean="0"/>
              <a:t>droite, le </a:t>
            </a:r>
            <a:r>
              <a:rPr lang="fr-FR" sz="2400" dirty="0" err="1"/>
              <a:t>diaboliste</a:t>
            </a:r>
            <a:r>
              <a:rPr lang="fr-FR" sz="2400" dirty="0"/>
              <a:t> doit, avec le bout du manche de sa </a:t>
            </a:r>
            <a:r>
              <a:rPr lang="fr-FR" sz="2400" dirty="0" smtClean="0"/>
              <a:t>main gauche, toucher </a:t>
            </a:r>
            <a:r>
              <a:rPr lang="fr-FR" sz="2400" dirty="0"/>
              <a:t>la partie supérieure gauche de la </a:t>
            </a:r>
            <a:r>
              <a:rPr lang="fr-FR" sz="2400" dirty="0" smtClean="0"/>
              <a:t>coupole la </a:t>
            </a:r>
            <a:r>
              <a:rPr lang="fr-FR" sz="2400" dirty="0"/>
              <a:t>plus éloignée de lui</a:t>
            </a:r>
            <a:r>
              <a:rPr lang="fr-FR" sz="2400" dirty="0" smtClean="0"/>
              <a:t>.</a:t>
            </a:r>
            <a:endParaRPr lang="fr-FR" sz="2400" dirty="0"/>
          </a:p>
        </p:txBody>
      </p:sp>
      <p:sp>
        <p:nvSpPr>
          <p:cNvPr id="8" name="ZoneTexte 7"/>
          <p:cNvSpPr txBox="1"/>
          <p:nvPr/>
        </p:nvSpPr>
        <p:spPr>
          <a:xfrm>
            <a:off x="5027112" y="5398718"/>
            <a:ext cx="7164888" cy="707886"/>
          </a:xfrm>
          <a:prstGeom prst="rect">
            <a:avLst/>
          </a:prstGeom>
          <a:noFill/>
        </p:spPr>
        <p:txBody>
          <a:bodyPr wrap="square" rtlCol="0">
            <a:spAutoFit/>
          </a:bodyPr>
          <a:lstStyle/>
          <a:p>
            <a:r>
              <a:rPr lang="fr-FR" sz="4000" b="1" dirty="0" smtClean="0"/>
              <a:t>Et maintenant, voici les figures…</a:t>
            </a:r>
            <a:endParaRPr lang="fr-FR" sz="4000" b="1" dirty="0"/>
          </a:p>
        </p:txBody>
      </p:sp>
      <p:sp>
        <p:nvSpPr>
          <p:cNvPr id="2" name="Rectangle 1"/>
          <p:cNvSpPr/>
          <p:nvPr/>
        </p:nvSpPr>
        <p:spPr>
          <a:xfrm>
            <a:off x="9307551" y="387978"/>
            <a:ext cx="2244910" cy="369332"/>
          </a:xfrm>
          <a:prstGeom prst="rect">
            <a:avLst/>
          </a:prstGeom>
        </p:spPr>
        <p:txBody>
          <a:bodyPr wrap="none">
            <a:spAutoFit/>
          </a:bodyPr>
          <a:lstStyle/>
          <a:p>
            <a:r>
              <a:rPr lang="fr-FR" b="1" spc="50">
                <a:ln w="9525" cmpd="sng">
                  <a:solidFill>
                    <a:schemeClr val="accent1"/>
                  </a:solidFill>
                  <a:prstDash val="solid"/>
                </a:ln>
                <a:solidFill>
                  <a:srgbClr val="70AD47">
                    <a:tint val="1000"/>
                  </a:srgbClr>
                </a:solidFill>
                <a:effectLst>
                  <a:glow rad="38100">
                    <a:schemeClr val="accent1">
                      <a:alpha val="40000"/>
                    </a:schemeClr>
                  </a:glow>
                </a:effectLst>
                <a:hlinkClick r:id="rId4" action="ppaction://hlinksldjump"/>
              </a:rPr>
              <a:t>Retour au sommaire</a:t>
            </a:r>
            <a:endParaRPr lang="fr-FR"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20432032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68387" y="259150"/>
            <a:ext cx="10058400" cy="1450757"/>
          </a:xfrm>
        </p:spPr>
        <p:txBody>
          <a:bodyPr/>
          <a:lstStyle/>
          <a:p>
            <a:r>
              <a:rPr lang="fr-FR" dirty="0" smtClean="0"/>
              <a:t>Diabolo – figures de Niveau A</a:t>
            </a:r>
            <a:endParaRPr lang="fr-FR" dirty="0"/>
          </a:p>
        </p:txBody>
      </p:sp>
      <p:sp>
        <p:nvSpPr>
          <p:cNvPr id="4" name="Espace réservé du pied de page 3"/>
          <p:cNvSpPr>
            <a:spLocks noGrp="1"/>
          </p:cNvSpPr>
          <p:nvPr>
            <p:ph type="ftr" sz="quarter" idx="11"/>
          </p:nvPr>
        </p:nvSpPr>
        <p:spPr/>
        <p:txBody>
          <a:bodyPr/>
          <a:lstStyle/>
          <a:p>
            <a:r>
              <a:rPr lang="en-US" smtClean="0"/>
              <a:t>Arts du Cirque - Collège A.Bonneaud</a:t>
            </a:r>
            <a:endParaRPr lang="en-US" dirty="0"/>
          </a:p>
        </p:txBody>
      </p:sp>
      <p:pic>
        <p:nvPicPr>
          <p:cNvPr id="9" name="Espace réservé du contenu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86951" y="2905125"/>
            <a:ext cx="1905000" cy="1905000"/>
          </a:xfrm>
        </p:spPr>
      </p:pic>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752" y="2905125"/>
            <a:ext cx="1905000" cy="1905000"/>
          </a:xfrm>
          <a:prstGeom prst="rect">
            <a:avLst/>
          </a:prstGeom>
        </p:spPr>
      </p:pic>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5072" y="2905125"/>
            <a:ext cx="1905000" cy="1905000"/>
          </a:xfrm>
          <a:prstGeom prst="rect">
            <a:avLst/>
          </a:prstGeom>
        </p:spPr>
      </p:pic>
      <p:pic>
        <p:nvPicPr>
          <p:cNvPr id="12" name="Imag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63193" y="2905125"/>
            <a:ext cx="1905000" cy="1905000"/>
          </a:xfrm>
          <a:prstGeom prst="rect">
            <a:avLst/>
          </a:prstGeom>
        </p:spPr>
      </p:pic>
      <p:sp>
        <p:nvSpPr>
          <p:cNvPr id="13" name="ZoneTexte 12"/>
          <p:cNvSpPr txBox="1"/>
          <p:nvPr/>
        </p:nvSpPr>
        <p:spPr>
          <a:xfrm>
            <a:off x="785256" y="5589588"/>
            <a:ext cx="11161321" cy="369332"/>
          </a:xfrm>
          <a:prstGeom prst="rect">
            <a:avLst/>
          </a:prstGeom>
          <a:noFill/>
        </p:spPr>
        <p:txBody>
          <a:bodyPr wrap="square" rtlCol="0">
            <a:spAutoFit/>
          </a:bodyPr>
          <a:lstStyle/>
          <a:p>
            <a:r>
              <a:rPr lang="fr-FR" dirty="0" smtClean="0"/>
              <a:t>Démarrer depuis le </a:t>
            </a:r>
            <a:r>
              <a:rPr lang="fr-FR" smtClean="0"/>
              <a:t>sol                              </a:t>
            </a:r>
            <a:r>
              <a:rPr lang="fr-FR" dirty="0" smtClean="0"/>
              <a:t>maintenir la rotation          Soleil </a:t>
            </a:r>
            <a:r>
              <a:rPr lang="fr-FR" smtClean="0"/>
              <a:t>A                                            </a:t>
            </a:r>
            <a:r>
              <a:rPr lang="fr-FR" dirty="0" smtClean="0"/>
              <a:t>Lancer A</a:t>
            </a:r>
            <a:endParaRPr lang="fr-FR" dirty="0"/>
          </a:p>
        </p:txBody>
      </p:sp>
      <p:pic>
        <p:nvPicPr>
          <p:cNvPr id="14" name="Image 13"/>
          <p:cNvPicPr>
            <a:picLocks noChangeAspect="1"/>
          </p:cNvPicPr>
          <p:nvPr/>
        </p:nvPicPr>
        <p:blipFill rotWithShape="1">
          <a:blip r:embed="rId6">
            <a:extLst>
              <a:ext uri="{28A0092B-C50C-407E-A947-70E740481C1C}">
                <a14:useLocalDpi xmlns:a14="http://schemas.microsoft.com/office/drawing/2010/main" val="0"/>
              </a:ext>
            </a:extLst>
          </a:blip>
          <a:srcRect l="4466" t="9351" r="50750" b="53419"/>
          <a:stretch/>
        </p:blipFill>
        <p:spPr>
          <a:xfrm>
            <a:off x="8843849" y="1805050"/>
            <a:ext cx="2960224" cy="1787775"/>
          </a:xfrm>
          <a:prstGeom prst="rect">
            <a:avLst/>
          </a:prstGeom>
        </p:spPr>
      </p:pic>
      <p:pic>
        <p:nvPicPr>
          <p:cNvPr id="15" name="Image 14"/>
          <p:cNvPicPr>
            <a:picLocks noChangeAspect="1"/>
          </p:cNvPicPr>
          <p:nvPr/>
        </p:nvPicPr>
        <p:blipFill rotWithShape="1">
          <a:blip r:embed="rId6">
            <a:extLst>
              <a:ext uri="{28A0092B-C50C-407E-A947-70E740481C1C}">
                <a14:useLocalDpi xmlns:a14="http://schemas.microsoft.com/office/drawing/2010/main" val="0"/>
              </a:ext>
            </a:extLst>
          </a:blip>
          <a:srcRect l="4843" t="55584" r="50749" b="10823"/>
          <a:stretch/>
        </p:blipFill>
        <p:spPr>
          <a:xfrm>
            <a:off x="8843849" y="3592825"/>
            <a:ext cx="2960224" cy="1626865"/>
          </a:xfrm>
          <a:prstGeom prst="rect">
            <a:avLst/>
          </a:prstGeom>
        </p:spPr>
      </p:pic>
      <p:sp>
        <p:nvSpPr>
          <p:cNvPr id="16" name="Rectangle 15"/>
          <p:cNvSpPr/>
          <p:nvPr/>
        </p:nvSpPr>
        <p:spPr>
          <a:xfrm>
            <a:off x="9307551" y="387978"/>
            <a:ext cx="2244910" cy="369332"/>
          </a:xfrm>
          <a:prstGeom prst="rect">
            <a:avLst/>
          </a:prstGeom>
        </p:spPr>
        <p:txBody>
          <a:bodyPr wrap="none">
            <a:spAutoFit/>
          </a:bodyPr>
          <a:lstStyle/>
          <a:p>
            <a:r>
              <a:rPr lang="fr-FR" b="1" spc="50">
                <a:ln w="9525" cmpd="sng">
                  <a:solidFill>
                    <a:schemeClr val="accent1"/>
                  </a:solidFill>
                  <a:prstDash val="solid"/>
                </a:ln>
                <a:solidFill>
                  <a:srgbClr val="70AD47">
                    <a:tint val="1000"/>
                  </a:srgbClr>
                </a:solidFill>
                <a:effectLst>
                  <a:glow rad="38100">
                    <a:schemeClr val="accent1">
                      <a:alpha val="40000"/>
                    </a:schemeClr>
                  </a:glow>
                </a:effectLst>
                <a:hlinkClick r:id="rId7" action="ppaction://hlinksldjump"/>
              </a:rPr>
              <a:t>Retour au sommaire</a:t>
            </a:r>
            <a:endParaRPr lang="fr-FR"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2308610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en-US" smtClean="0"/>
              <a:t>Arts du Cirque - Collège A.Bonneaud</a:t>
            </a:r>
            <a:endParaRPr lang="en-US" dirty="0"/>
          </a:p>
        </p:txBody>
      </p:sp>
      <p:sp>
        <p:nvSpPr>
          <p:cNvPr id="5" name="Titre 1"/>
          <p:cNvSpPr>
            <a:spLocks noGrp="1"/>
          </p:cNvSpPr>
          <p:nvPr>
            <p:ph type="title"/>
          </p:nvPr>
        </p:nvSpPr>
        <p:spPr/>
        <p:txBody>
          <a:bodyPr/>
          <a:lstStyle/>
          <a:p>
            <a:r>
              <a:rPr lang="fr-FR" dirty="0" smtClean="0"/>
              <a:t>Diabolo – figures de Niveau B</a:t>
            </a:r>
            <a:endParaRPr lang="fr-FR" dirty="0"/>
          </a:p>
        </p:txBody>
      </p:sp>
      <p:pic>
        <p:nvPicPr>
          <p:cNvPr id="10" name="Espace réservé du contenu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2524" y="2279712"/>
            <a:ext cx="2221655" cy="2221655"/>
          </a:xfrm>
        </p:spPr>
      </p:pic>
      <p:sp>
        <p:nvSpPr>
          <p:cNvPr id="11" name="ZoneTexte 10"/>
          <p:cNvSpPr txBox="1"/>
          <p:nvPr/>
        </p:nvSpPr>
        <p:spPr>
          <a:xfrm>
            <a:off x="902524" y="4892634"/>
            <a:ext cx="10723419" cy="369332"/>
          </a:xfrm>
          <a:prstGeom prst="rect">
            <a:avLst/>
          </a:prstGeom>
          <a:noFill/>
        </p:spPr>
        <p:txBody>
          <a:bodyPr wrap="square" rtlCol="0">
            <a:spAutoFit/>
          </a:bodyPr>
          <a:lstStyle/>
          <a:p>
            <a:r>
              <a:rPr lang="fr-FR" dirty="0" smtClean="0"/>
              <a:t>Départ rapide                                Accélérer la rotation B                       Trapèze B                                   Sauts de puce </a:t>
            </a:r>
          </a:p>
        </p:txBody>
      </p:sp>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2587" y="2742315"/>
            <a:ext cx="1905000" cy="1905000"/>
          </a:xfrm>
          <a:prstGeom prst="rect">
            <a:avLst/>
          </a:prstGeom>
        </p:spPr>
      </p:pic>
      <p:pic>
        <p:nvPicPr>
          <p:cNvPr id="13" name="Imag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24274" y="1953100"/>
            <a:ext cx="2491674" cy="2990009"/>
          </a:xfrm>
          <a:prstGeom prst="rect">
            <a:avLst/>
          </a:prstGeom>
        </p:spPr>
      </p:pic>
      <p:pic>
        <p:nvPicPr>
          <p:cNvPr id="14" name="Imag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0560" y="2771894"/>
            <a:ext cx="1905000" cy="1905000"/>
          </a:xfrm>
          <a:prstGeom prst="rect">
            <a:avLst/>
          </a:prstGeom>
        </p:spPr>
      </p:pic>
      <p:sp>
        <p:nvSpPr>
          <p:cNvPr id="9" name="Rectangle 8"/>
          <p:cNvSpPr/>
          <p:nvPr/>
        </p:nvSpPr>
        <p:spPr>
          <a:xfrm>
            <a:off x="9307551" y="387978"/>
            <a:ext cx="2244910" cy="369332"/>
          </a:xfrm>
          <a:prstGeom prst="rect">
            <a:avLst/>
          </a:prstGeom>
        </p:spPr>
        <p:txBody>
          <a:bodyPr wrap="none">
            <a:spAutoFit/>
          </a:bodyPr>
          <a:lstStyle/>
          <a:p>
            <a:r>
              <a:rPr lang="fr-FR" b="1" spc="50">
                <a:ln w="9525" cmpd="sng">
                  <a:solidFill>
                    <a:schemeClr val="accent1"/>
                  </a:solidFill>
                  <a:prstDash val="solid"/>
                </a:ln>
                <a:solidFill>
                  <a:srgbClr val="70AD47">
                    <a:tint val="1000"/>
                  </a:srgbClr>
                </a:solidFill>
                <a:effectLst>
                  <a:glow rad="38100">
                    <a:schemeClr val="accent1">
                      <a:alpha val="40000"/>
                    </a:schemeClr>
                  </a:glow>
                </a:effectLst>
                <a:hlinkClick r:id="rId6" action="ppaction://hlinksldjump"/>
              </a:rPr>
              <a:t>Retour au sommaire</a:t>
            </a:r>
            <a:endParaRPr lang="fr-FR"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15642730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en-US" smtClean="0"/>
              <a:t>Arts du Cirque - Collège A.Bonneaud</a:t>
            </a:r>
            <a:endParaRPr lang="en-US" dirty="0"/>
          </a:p>
        </p:txBody>
      </p:sp>
      <p:sp>
        <p:nvSpPr>
          <p:cNvPr id="5" name="Titre 1"/>
          <p:cNvSpPr>
            <a:spLocks noGrp="1"/>
          </p:cNvSpPr>
          <p:nvPr>
            <p:ph type="title"/>
          </p:nvPr>
        </p:nvSpPr>
        <p:spPr/>
        <p:txBody>
          <a:bodyPr/>
          <a:lstStyle/>
          <a:p>
            <a:r>
              <a:rPr lang="fr-FR" dirty="0" smtClean="0"/>
              <a:t>Diabolo – figures de Niveau C (1)</a:t>
            </a:r>
            <a:endParaRPr lang="fr-FR" dirty="0"/>
          </a:p>
        </p:txBody>
      </p:sp>
      <p:pic>
        <p:nvPicPr>
          <p:cNvPr id="3" name="Espace réservé du contenu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2266" y="2391558"/>
            <a:ext cx="2364505" cy="2364505"/>
          </a:xfrm>
        </p:spPr>
      </p:pic>
      <p:sp>
        <p:nvSpPr>
          <p:cNvPr id="9" name="ZoneTexte 8"/>
          <p:cNvSpPr txBox="1"/>
          <p:nvPr/>
        </p:nvSpPr>
        <p:spPr>
          <a:xfrm>
            <a:off x="826718" y="5574082"/>
            <a:ext cx="10759857" cy="369332"/>
          </a:xfrm>
          <a:prstGeom prst="rect">
            <a:avLst/>
          </a:prstGeom>
          <a:noFill/>
        </p:spPr>
        <p:txBody>
          <a:bodyPr wrap="square" rtlCol="0">
            <a:spAutoFit/>
          </a:bodyPr>
          <a:lstStyle/>
          <a:p>
            <a:r>
              <a:rPr lang="fr-FR" dirty="0" smtClean="0"/>
              <a:t>Ascenseur                                       Tête de mort C                             Trapèze alterné                               </a:t>
            </a:r>
            <a:r>
              <a:rPr lang="fr-FR" dirty="0" err="1" smtClean="0"/>
              <a:t>Chinese</a:t>
            </a:r>
            <a:r>
              <a:rPr lang="fr-FR" dirty="0" smtClean="0"/>
              <a:t> suicide</a:t>
            </a:r>
            <a:endParaRPr lang="fr-FR" dirty="0"/>
          </a:p>
        </p:txBody>
      </p:sp>
      <p:pic>
        <p:nvPicPr>
          <p:cNvPr id="10" name="Image 9"/>
          <p:cNvPicPr>
            <a:picLocks noChangeAspect="1"/>
          </p:cNvPicPr>
          <p:nvPr/>
        </p:nvPicPr>
        <p:blipFill rotWithShape="1">
          <a:blip r:embed="rId3">
            <a:extLst>
              <a:ext uri="{28A0092B-C50C-407E-A947-70E740481C1C}">
                <a14:useLocalDpi xmlns:a14="http://schemas.microsoft.com/office/drawing/2010/main" val="0"/>
              </a:ext>
            </a:extLst>
          </a:blip>
          <a:srcRect t="2948" r="54953" b="71822"/>
          <a:stretch/>
        </p:blipFill>
        <p:spPr>
          <a:xfrm>
            <a:off x="3586283" y="3077575"/>
            <a:ext cx="1673858" cy="1678488"/>
          </a:xfrm>
          <a:prstGeom prst="rect">
            <a:avLst/>
          </a:prstGeom>
        </p:spPr>
      </p:pic>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2228" y="2283367"/>
            <a:ext cx="3266903" cy="3266903"/>
          </a:xfrm>
          <a:prstGeom prst="rect">
            <a:avLst/>
          </a:prstGeom>
        </p:spPr>
      </p:pic>
      <p:pic>
        <p:nvPicPr>
          <p:cNvPr id="12" name="Imag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39934" y="2337496"/>
            <a:ext cx="2418567" cy="2418567"/>
          </a:xfrm>
          <a:prstGeom prst="rect">
            <a:avLst/>
          </a:prstGeom>
        </p:spPr>
      </p:pic>
      <p:sp>
        <p:nvSpPr>
          <p:cNvPr id="13" name="Rectangle 12"/>
          <p:cNvSpPr/>
          <p:nvPr/>
        </p:nvSpPr>
        <p:spPr>
          <a:xfrm>
            <a:off x="9307551" y="387978"/>
            <a:ext cx="2244910" cy="369332"/>
          </a:xfrm>
          <a:prstGeom prst="rect">
            <a:avLst/>
          </a:prstGeom>
        </p:spPr>
        <p:txBody>
          <a:bodyPr wrap="none">
            <a:spAutoFit/>
          </a:bodyPr>
          <a:lstStyle/>
          <a:p>
            <a:r>
              <a:rPr lang="fr-FR" b="1" spc="50">
                <a:ln w="9525" cmpd="sng">
                  <a:solidFill>
                    <a:schemeClr val="accent1"/>
                  </a:solidFill>
                  <a:prstDash val="solid"/>
                </a:ln>
                <a:solidFill>
                  <a:srgbClr val="70AD47">
                    <a:tint val="1000"/>
                  </a:srgbClr>
                </a:solidFill>
                <a:effectLst>
                  <a:glow rad="38100">
                    <a:schemeClr val="accent1">
                      <a:alpha val="40000"/>
                    </a:schemeClr>
                  </a:glow>
                </a:effectLst>
                <a:hlinkClick r:id="rId6" action="ppaction://hlinksldjump"/>
              </a:rPr>
              <a:t>Retour au sommaire</a:t>
            </a:r>
            <a:endParaRPr lang="fr-FR"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652659407"/>
      </p:ext>
    </p:extLst>
  </p:cSld>
  <p:clrMapOvr>
    <a:masterClrMapping/>
  </p:clrMapOvr>
  <p:timing>
    <p:tnLst>
      <p:par>
        <p:cTn id="1" dur="indefinite" restart="never" nodeType="tmRoot"/>
      </p:par>
    </p:tnLst>
  </p:timing>
</p:sld>
</file>

<file path=ppt/theme/theme1.xml><?xml version="1.0" encoding="utf-8"?>
<a:theme xmlns:a="http://schemas.openxmlformats.org/drawingml/2006/main" name="Rétrospection">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Rétrospective</Template>
  <TotalTime>250</TotalTime>
  <Words>773</Words>
  <Application>Microsoft Macintosh PowerPoint</Application>
  <PresentationFormat>Grand écran</PresentationFormat>
  <Paragraphs>136</Paragraphs>
  <Slides>14</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14</vt:i4>
      </vt:variant>
    </vt:vector>
  </HeadingPairs>
  <TitlesOfParts>
    <vt:vector size="19" baseType="lpstr">
      <vt:lpstr>Calibri</vt:lpstr>
      <vt:lpstr>Calibri Light</vt:lpstr>
      <vt:lpstr>Courier New</vt:lpstr>
      <vt:lpstr>Times New Roman</vt:lpstr>
      <vt:lpstr>Rétrospection</vt:lpstr>
      <vt:lpstr>Le Diabolo</vt:lpstr>
      <vt:lpstr>Le diabolo - Sommaire</vt:lpstr>
      <vt:lpstr>Présentation PowerPoint</vt:lpstr>
      <vt:lpstr>La posture: se tenir debout et bien droit, le corps détendu, les jambes souples. Saisir une baguette dans chaque main. Laisser le diabolo au sol. Mettre les bras le long du corps, lever les avant-bras à l’horizontale devant soi, les baguettes tendues et ne surtout pas oublier de rester en face du diabolo.</vt:lpstr>
      <vt:lpstr>Avant de continuer, voici des astuces pour rééquilibrer ton diabolo lors de sa rotation</vt:lpstr>
      <vt:lpstr>Présentation PowerPoint</vt:lpstr>
      <vt:lpstr>Diabolo – figures de Niveau A</vt:lpstr>
      <vt:lpstr>Diabolo – figures de Niveau B</vt:lpstr>
      <vt:lpstr>Diabolo – figures de Niveau C (1)</vt:lpstr>
      <vt:lpstr>Diabolo – figures de Niveau C (2)</vt:lpstr>
      <vt:lpstr>Diabolo – figures de Niveau D (1)</vt:lpstr>
      <vt:lpstr>Diabolo – figures de Niveau D (2)</vt:lpstr>
      <vt:lpstr>Diabolo – figures de Niveau D (3)</vt:lpstr>
      <vt:lpstr>Grille de maîtrise diabolo C’est en jonglant qu’on devient jongleur</vt:lpstr>
    </vt:vector>
  </TitlesOfParts>
  <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coste coste</dc:creator>
  <cp:lastModifiedBy>coste coste</cp:lastModifiedBy>
  <cp:revision>39</cp:revision>
  <dcterms:created xsi:type="dcterms:W3CDTF">2020-03-22T18:19:56Z</dcterms:created>
  <dcterms:modified xsi:type="dcterms:W3CDTF">2020-04-01T08:38:09Z</dcterms:modified>
</cp:coreProperties>
</file>